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3" r:id="rId4"/>
    <p:sldId id="299" r:id="rId5"/>
    <p:sldId id="300" r:id="rId6"/>
    <p:sldId id="309" r:id="rId7"/>
    <p:sldId id="290" r:id="rId8"/>
    <p:sldId id="312" r:id="rId9"/>
    <p:sldId id="310" r:id="rId10"/>
    <p:sldId id="295" r:id="rId11"/>
    <p:sldId id="296" r:id="rId12"/>
    <p:sldId id="307" r:id="rId13"/>
    <p:sldId id="306" r:id="rId14"/>
    <p:sldId id="270" r:id="rId15"/>
    <p:sldId id="291" r:id="rId16"/>
    <p:sldId id="301" r:id="rId17"/>
    <p:sldId id="293" r:id="rId18"/>
    <p:sldId id="298" r:id="rId19"/>
    <p:sldId id="302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817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86DC2-57D1-46A0-B31D-B284A37E2674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B58B008-A26C-4FBE-832C-36680A3C2C8B}">
      <dgm:prSet phldrT="[텍스트]" custT="1"/>
      <dgm:spPr>
        <a:solidFill>
          <a:schemeClr val="bg1"/>
        </a:solidFill>
        <a:ln w="57150">
          <a:solidFill>
            <a:srgbClr val="3F5FFF"/>
          </a:solidFill>
        </a:ln>
      </dgm:spPr>
      <dgm:t>
        <a:bodyPr/>
        <a:lstStyle/>
        <a:p>
          <a:pPr latinLnBrk="1"/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PMC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에 따르면 실신은 평균적으로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30%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의 빈도로 흔한 의학적 문제</a:t>
          </a:r>
          <a:endParaRPr lang="ko-KR" altLang="en-US" sz="2000" b="1" dirty="0">
            <a:latin typeface="고딕"/>
          </a:endParaRPr>
        </a:p>
      </dgm:t>
    </dgm:pt>
    <dgm:pt modelId="{2765B228-9011-480B-9E59-FEF63DA60BA2}" type="parTrans" cxnId="{063573DB-7BA9-4841-8296-D7E35B424CCF}">
      <dgm:prSet/>
      <dgm:spPr/>
      <dgm:t>
        <a:bodyPr/>
        <a:lstStyle/>
        <a:p>
          <a:pPr latinLnBrk="1"/>
          <a:endParaRPr lang="ko-KR" altLang="en-US"/>
        </a:p>
      </dgm:t>
    </dgm:pt>
    <dgm:pt modelId="{FAF02F66-CE29-46D9-AE75-0AAA3AEBAC60}" type="sibTrans" cxnId="{063573DB-7BA9-4841-8296-D7E35B424CCF}">
      <dgm:prSet/>
      <dgm:spPr/>
      <dgm:t>
        <a:bodyPr/>
        <a:lstStyle/>
        <a:p>
          <a:pPr latinLnBrk="1"/>
          <a:endParaRPr lang="ko-KR" altLang="en-US"/>
        </a:p>
      </dgm:t>
    </dgm:pt>
    <dgm:pt modelId="{BB17CEB3-FF81-4CB1-9B62-61D6B526BF04}">
      <dgm:prSet phldrT="[텍스트]" custT="1"/>
      <dgm:spPr>
        <a:solidFill>
          <a:schemeClr val="bg1"/>
        </a:solidFill>
        <a:ln w="57150">
          <a:solidFill>
            <a:srgbClr val="3F5FFF"/>
          </a:solidFill>
        </a:ln>
      </dgm:spPr>
      <dgm:t>
        <a:bodyPr/>
        <a:lstStyle/>
        <a:p>
          <a:pPr latinLnBrk="1"/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실신의 발생률은 연간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1000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명당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6.2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명이지만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70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세 이후에는 실신의 발병률이 크게 증가하여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80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세 이후에는 연간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1,000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당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19.5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명으로 약 </a:t>
          </a:r>
          <a:r>
            <a:rPr lang="en-US" altLang="ko-KR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3</a:t>
          </a:r>
          <a:r>
            <a:rPr lang="ko-KR" altLang="en-US" sz="2000" b="1" spc="0" dirty="0">
              <a:solidFill>
                <a:srgbClr val="000000"/>
              </a:solidFill>
              <a:effectLst/>
              <a:latin typeface="고딕"/>
              <a:ea typeface="한컴돋움"/>
            </a:rPr>
            <a:t>배 증가</a:t>
          </a:r>
          <a:endParaRPr lang="ko-KR" altLang="en-US" sz="2000" b="1" dirty="0">
            <a:latin typeface="고딕"/>
          </a:endParaRPr>
        </a:p>
      </dgm:t>
    </dgm:pt>
    <dgm:pt modelId="{635564AA-895D-48EE-A90D-6972C5BE9BEE}" type="parTrans" cxnId="{11C7A6AC-5731-4ED6-8F41-5545F0F9C523}">
      <dgm:prSet/>
      <dgm:spPr/>
      <dgm:t>
        <a:bodyPr/>
        <a:lstStyle/>
        <a:p>
          <a:pPr latinLnBrk="1"/>
          <a:endParaRPr lang="ko-KR" altLang="en-US"/>
        </a:p>
      </dgm:t>
    </dgm:pt>
    <dgm:pt modelId="{51EBC792-6D0C-4026-8731-E07228360D2E}" type="sibTrans" cxnId="{11C7A6AC-5731-4ED6-8F41-5545F0F9C523}">
      <dgm:prSet/>
      <dgm:spPr/>
      <dgm:t>
        <a:bodyPr/>
        <a:lstStyle/>
        <a:p>
          <a:pPr latinLnBrk="1"/>
          <a:endParaRPr lang="ko-KR" altLang="en-US"/>
        </a:p>
      </dgm:t>
    </dgm:pt>
    <dgm:pt modelId="{DCFF0F9D-4052-4FBD-BCCE-962AFD55DBE0}">
      <dgm:prSet custT="1"/>
      <dgm:spPr>
        <a:solidFill>
          <a:schemeClr val="bg1"/>
        </a:solidFill>
        <a:ln w="57150">
          <a:solidFill>
            <a:srgbClr val="3F5FFF"/>
          </a:solidFill>
        </a:ln>
      </dgm:spPr>
      <dgm:t>
        <a:bodyPr/>
        <a:lstStyle/>
        <a:p>
          <a:pPr latinLnBrk="1">
            <a:spcAft>
              <a:spcPts val="200"/>
            </a:spcAft>
          </a:pPr>
          <a:r>
            <a:rPr lang="ko-KR" altLang="en-US" sz="2000" b="1" spc="-150" dirty="0">
              <a:solidFill>
                <a:srgbClr val="000000"/>
              </a:solidFill>
              <a:effectLst/>
              <a:latin typeface="고딕"/>
              <a:ea typeface="한컴돋움"/>
            </a:rPr>
            <a:t>한국의 고령화가 지속되고 앞으로도 가속화됨으로 인해 실신의 발생률이 많아질 것이고</a:t>
          </a:r>
          <a:endParaRPr lang="en-US" altLang="ko-KR" sz="2000" b="1" spc="-150" dirty="0">
            <a:solidFill>
              <a:srgbClr val="000000"/>
            </a:solidFill>
            <a:effectLst/>
            <a:latin typeface="고딕"/>
            <a:ea typeface="한컴돋움"/>
          </a:endParaRPr>
        </a:p>
        <a:p>
          <a:pPr latinLnBrk="1">
            <a:spcAft>
              <a:spcPct val="35000"/>
            </a:spcAft>
          </a:pPr>
          <a:r>
            <a:rPr lang="ko-KR" altLang="en-US" sz="2000" b="1" spc="-150" dirty="0">
              <a:solidFill>
                <a:srgbClr val="000000"/>
              </a:solidFill>
              <a:effectLst/>
              <a:latin typeface="고딕"/>
              <a:ea typeface="한컴돋움"/>
            </a:rPr>
            <a:t>나이가 많을수록 위독해질 수 있으므로 조기 발견 및 조기 대응일 위한 시스템이 필요하다 생각</a:t>
          </a:r>
          <a:endParaRPr lang="ko-KR" altLang="en-US" sz="2000" b="1" spc="-150" dirty="0">
            <a:solidFill>
              <a:srgbClr val="000000"/>
            </a:solidFill>
            <a:effectLst/>
            <a:latin typeface="고딕"/>
          </a:endParaRPr>
        </a:p>
      </dgm:t>
    </dgm:pt>
    <dgm:pt modelId="{4B5B0BE8-42B0-4343-8E4A-5FA41BC73B9E}" type="parTrans" cxnId="{32A9462C-E927-4D63-A248-EDDE9FB6ACDE}">
      <dgm:prSet/>
      <dgm:spPr/>
      <dgm:t>
        <a:bodyPr/>
        <a:lstStyle/>
        <a:p>
          <a:pPr latinLnBrk="1"/>
          <a:endParaRPr lang="ko-KR" altLang="en-US"/>
        </a:p>
      </dgm:t>
    </dgm:pt>
    <dgm:pt modelId="{776A165D-2EF5-4D5E-B7F5-9F2D321AFEF0}" type="sibTrans" cxnId="{32A9462C-E927-4D63-A248-EDDE9FB6ACDE}">
      <dgm:prSet/>
      <dgm:spPr/>
      <dgm:t>
        <a:bodyPr/>
        <a:lstStyle/>
        <a:p>
          <a:pPr latinLnBrk="1"/>
          <a:endParaRPr lang="ko-KR" altLang="en-US"/>
        </a:p>
      </dgm:t>
    </dgm:pt>
    <dgm:pt modelId="{52BF0CEB-FE0B-4660-9A13-30AB0CEE42D8}" type="pres">
      <dgm:prSet presAssocID="{18186DC2-57D1-46A0-B31D-B284A37E267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91147CC-9F9E-450A-806D-85FC0B8AF5FD}" type="pres">
      <dgm:prSet presAssocID="{2B58B008-A26C-4FBE-832C-36680A3C2C8B}" presName="vertOne" presStyleCnt="0"/>
      <dgm:spPr/>
    </dgm:pt>
    <dgm:pt modelId="{528BE57B-E31F-4F3E-9527-A37F98A43563}" type="pres">
      <dgm:prSet presAssocID="{2B58B008-A26C-4FBE-832C-36680A3C2C8B}" presName="txOne" presStyleLbl="node0" presStyleIdx="0" presStyleCnt="1" custLinFactNeighborX="4298" custLinFactNeighborY="-42563">
        <dgm:presLayoutVars>
          <dgm:chPref val="3"/>
        </dgm:presLayoutVars>
      </dgm:prSet>
      <dgm:spPr/>
    </dgm:pt>
    <dgm:pt modelId="{94638B17-265A-4B06-B5AF-D9BD176B04EA}" type="pres">
      <dgm:prSet presAssocID="{2B58B008-A26C-4FBE-832C-36680A3C2C8B}" presName="parTransOne" presStyleCnt="0"/>
      <dgm:spPr/>
    </dgm:pt>
    <dgm:pt modelId="{875DCFB0-C84C-4BE7-BF4E-CD79B18C1F7F}" type="pres">
      <dgm:prSet presAssocID="{2B58B008-A26C-4FBE-832C-36680A3C2C8B}" presName="horzOne" presStyleCnt="0"/>
      <dgm:spPr/>
    </dgm:pt>
    <dgm:pt modelId="{2D29ABC8-B78F-437E-A1A0-32F44B643BBA}" type="pres">
      <dgm:prSet presAssocID="{BB17CEB3-FF81-4CB1-9B62-61D6B526BF04}" presName="vertTwo" presStyleCnt="0"/>
      <dgm:spPr/>
    </dgm:pt>
    <dgm:pt modelId="{9DBA2A17-62B6-4168-9658-0C23558EBE2B}" type="pres">
      <dgm:prSet presAssocID="{BB17CEB3-FF81-4CB1-9B62-61D6B526BF04}" presName="txTwo" presStyleLbl="node2" presStyleIdx="0" presStyleCnt="1" custLinFactNeighborX="-49" custLinFactNeighborY="12658">
        <dgm:presLayoutVars>
          <dgm:chPref val="3"/>
        </dgm:presLayoutVars>
      </dgm:prSet>
      <dgm:spPr/>
    </dgm:pt>
    <dgm:pt modelId="{FA426AEB-506F-446D-A899-3713BFDE5579}" type="pres">
      <dgm:prSet presAssocID="{BB17CEB3-FF81-4CB1-9B62-61D6B526BF04}" presName="parTransTwo" presStyleCnt="0"/>
      <dgm:spPr/>
    </dgm:pt>
    <dgm:pt modelId="{64B040A9-7FFB-4CBF-BA6C-1277F67CBE49}" type="pres">
      <dgm:prSet presAssocID="{BB17CEB3-FF81-4CB1-9B62-61D6B526BF04}" presName="horzTwo" presStyleCnt="0"/>
      <dgm:spPr/>
    </dgm:pt>
    <dgm:pt modelId="{1F86EAB4-3A60-4D57-87DC-5CF64126ED11}" type="pres">
      <dgm:prSet presAssocID="{DCFF0F9D-4052-4FBD-BCCE-962AFD55DBE0}" presName="vertThree" presStyleCnt="0"/>
      <dgm:spPr/>
    </dgm:pt>
    <dgm:pt modelId="{316CC42C-C98E-4322-A24F-E7EC957358AC}" type="pres">
      <dgm:prSet presAssocID="{DCFF0F9D-4052-4FBD-BCCE-962AFD55DBE0}" presName="txThree" presStyleLbl="node3" presStyleIdx="0" presStyleCnt="1">
        <dgm:presLayoutVars>
          <dgm:chPref val="3"/>
        </dgm:presLayoutVars>
      </dgm:prSet>
      <dgm:spPr/>
    </dgm:pt>
    <dgm:pt modelId="{09A35905-3824-4565-A134-16B4F55CF091}" type="pres">
      <dgm:prSet presAssocID="{DCFF0F9D-4052-4FBD-BCCE-962AFD55DBE0}" presName="horzThree" presStyleCnt="0"/>
      <dgm:spPr/>
    </dgm:pt>
  </dgm:ptLst>
  <dgm:cxnLst>
    <dgm:cxn modelId="{FAEF9C07-4A97-4E3C-BAD9-7876AB6FCD20}" type="presOf" srcId="{18186DC2-57D1-46A0-B31D-B284A37E2674}" destId="{52BF0CEB-FE0B-4660-9A13-30AB0CEE42D8}" srcOrd="0" destOrd="0" presId="urn:microsoft.com/office/officeart/2005/8/layout/hierarchy4"/>
    <dgm:cxn modelId="{32A9462C-E927-4D63-A248-EDDE9FB6ACDE}" srcId="{BB17CEB3-FF81-4CB1-9B62-61D6B526BF04}" destId="{DCFF0F9D-4052-4FBD-BCCE-962AFD55DBE0}" srcOrd="0" destOrd="0" parTransId="{4B5B0BE8-42B0-4343-8E4A-5FA41BC73B9E}" sibTransId="{776A165D-2EF5-4D5E-B7F5-9F2D321AFEF0}"/>
    <dgm:cxn modelId="{A814B332-A378-4388-A93F-2B2C92F32132}" type="presOf" srcId="{2B58B008-A26C-4FBE-832C-36680A3C2C8B}" destId="{528BE57B-E31F-4F3E-9527-A37F98A43563}" srcOrd="0" destOrd="0" presId="urn:microsoft.com/office/officeart/2005/8/layout/hierarchy4"/>
    <dgm:cxn modelId="{3C5D414F-B51F-4FE7-AC60-E2539F739714}" type="presOf" srcId="{DCFF0F9D-4052-4FBD-BCCE-962AFD55DBE0}" destId="{316CC42C-C98E-4322-A24F-E7EC957358AC}" srcOrd="0" destOrd="0" presId="urn:microsoft.com/office/officeart/2005/8/layout/hierarchy4"/>
    <dgm:cxn modelId="{11C7A6AC-5731-4ED6-8F41-5545F0F9C523}" srcId="{2B58B008-A26C-4FBE-832C-36680A3C2C8B}" destId="{BB17CEB3-FF81-4CB1-9B62-61D6B526BF04}" srcOrd="0" destOrd="0" parTransId="{635564AA-895D-48EE-A90D-6972C5BE9BEE}" sibTransId="{51EBC792-6D0C-4026-8731-E07228360D2E}"/>
    <dgm:cxn modelId="{C57A18C2-B1E6-42F7-8F5E-D430BFC84461}" type="presOf" srcId="{BB17CEB3-FF81-4CB1-9B62-61D6B526BF04}" destId="{9DBA2A17-62B6-4168-9658-0C23558EBE2B}" srcOrd="0" destOrd="0" presId="urn:microsoft.com/office/officeart/2005/8/layout/hierarchy4"/>
    <dgm:cxn modelId="{063573DB-7BA9-4841-8296-D7E35B424CCF}" srcId="{18186DC2-57D1-46A0-B31D-B284A37E2674}" destId="{2B58B008-A26C-4FBE-832C-36680A3C2C8B}" srcOrd="0" destOrd="0" parTransId="{2765B228-9011-480B-9E59-FEF63DA60BA2}" sibTransId="{FAF02F66-CE29-46D9-AE75-0AAA3AEBAC60}"/>
    <dgm:cxn modelId="{C8A80302-692A-47D4-9815-9E7E45A5FCD3}" type="presParOf" srcId="{52BF0CEB-FE0B-4660-9A13-30AB0CEE42D8}" destId="{C91147CC-9F9E-450A-806D-85FC0B8AF5FD}" srcOrd="0" destOrd="0" presId="urn:microsoft.com/office/officeart/2005/8/layout/hierarchy4"/>
    <dgm:cxn modelId="{9FCB99E5-6213-4AB9-949A-C5CCE62E456D}" type="presParOf" srcId="{C91147CC-9F9E-450A-806D-85FC0B8AF5FD}" destId="{528BE57B-E31F-4F3E-9527-A37F98A43563}" srcOrd="0" destOrd="0" presId="urn:microsoft.com/office/officeart/2005/8/layout/hierarchy4"/>
    <dgm:cxn modelId="{FEB67179-09E7-4F68-9BAC-D61CE8063D00}" type="presParOf" srcId="{C91147CC-9F9E-450A-806D-85FC0B8AF5FD}" destId="{94638B17-265A-4B06-B5AF-D9BD176B04EA}" srcOrd="1" destOrd="0" presId="urn:microsoft.com/office/officeart/2005/8/layout/hierarchy4"/>
    <dgm:cxn modelId="{B187B655-F4E4-4C93-A956-A192E8D64FC9}" type="presParOf" srcId="{C91147CC-9F9E-450A-806D-85FC0B8AF5FD}" destId="{875DCFB0-C84C-4BE7-BF4E-CD79B18C1F7F}" srcOrd="2" destOrd="0" presId="urn:microsoft.com/office/officeart/2005/8/layout/hierarchy4"/>
    <dgm:cxn modelId="{DD4A7AB0-17C0-4E43-B594-CE15DCEA5427}" type="presParOf" srcId="{875DCFB0-C84C-4BE7-BF4E-CD79B18C1F7F}" destId="{2D29ABC8-B78F-437E-A1A0-32F44B643BBA}" srcOrd="0" destOrd="0" presId="urn:microsoft.com/office/officeart/2005/8/layout/hierarchy4"/>
    <dgm:cxn modelId="{8765DE48-CDDE-436F-958F-0430E8F4C046}" type="presParOf" srcId="{2D29ABC8-B78F-437E-A1A0-32F44B643BBA}" destId="{9DBA2A17-62B6-4168-9658-0C23558EBE2B}" srcOrd="0" destOrd="0" presId="urn:microsoft.com/office/officeart/2005/8/layout/hierarchy4"/>
    <dgm:cxn modelId="{0A733988-1831-42B7-9DCF-4D6A831E5294}" type="presParOf" srcId="{2D29ABC8-B78F-437E-A1A0-32F44B643BBA}" destId="{FA426AEB-506F-446D-A899-3713BFDE5579}" srcOrd="1" destOrd="0" presId="urn:microsoft.com/office/officeart/2005/8/layout/hierarchy4"/>
    <dgm:cxn modelId="{B1FA4508-06AD-46F8-9FD6-3EFF330A31DE}" type="presParOf" srcId="{2D29ABC8-B78F-437E-A1A0-32F44B643BBA}" destId="{64B040A9-7FFB-4CBF-BA6C-1277F67CBE49}" srcOrd="2" destOrd="0" presId="urn:microsoft.com/office/officeart/2005/8/layout/hierarchy4"/>
    <dgm:cxn modelId="{965A52ED-D8F6-49C7-89C4-6F1DC637F496}" type="presParOf" srcId="{64B040A9-7FFB-4CBF-BA6C-1277F67CBE49}" destId="{1F86EAB4-3A60-4D57-87DC-5CF64126ED11}" srcOrd="0" destOrd="0" presId="urn:microsoft.com/office/officeart/2005/8/layout/hierarchy4"/>
    <dgm:cxn modelId="{B4E9D97A-4162-45FB-9AAE-88BFD72B5E29}" type="presParOf" srcId="{1F86EAB4-3A60-4D57-87DC-5CF64126ED11}" destId="{316CC42C-C98E-4322-A24F-E7EC957358AC}" srcOrd="0" destOrd="0" presId="urn:microsoft.com/office/officeart/2005/8/layout/hierarchy4"/>
    <dgm:cxn modelId="{BAE4717E-7732-4A02-8056-262FD8B1D1C9}" type="presParOf" srcId="{1F86EAB4-3A60-4D57-87DC-5CF64126ED11}" destId="{09A35905-3824-4565-A134-16B4F55CF09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186DC2-57D1-46A0-B31D-B284A37E267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83E9DAF-8FAA-4FAB-8160-7D02AD48F5EE}">
      <dgm:prSet/>
      <dgm:spPr/>
      <dgm:t>
        <a:bodyPr/>
        <a:lstStyle/>
        <a:p>
          <a:pPr latinLnBrk="1">
            <a:buFont typeface="Wingdings" panose="05000000000000000000" pitchFamily="2" charset="2"/>
            <a:buChar char="-"/>
          </a:pPr>
          <a:r>
            <a:rPr lang="ko-KR" altLang="en-US" b="1"/>
            <a:t>드론을 통해 응급키트를 배달함으로써 필요 인력 감소 및 비용 감소</a:t>
          </a:r>
          <a:r>
            <a:rPr lang="en-US" altLang="ko-KR" b="1"/>
            <a:t>, CCTV</a:t>
          </a:r>
          <a:r>
            <a:rPr lang="ko-KR" altLang="en-US" b="1"/>
            <a:t>를 통해 탐지 및 알림을 통해 상황 판단 및 대응에 있어 필요 인력 감소 및 시간 절약</a:t>
          </a:r>
        </a:p>
      </dgm:t>
    </dgm:pt>
    <dgm:pt modelId="{10E35849-1B4E-428C-B53D-A5387FE4EEEB}" type="parTrans" cxnId="{832744F6-D931-4AF4-95FA-F14CD8C1B1C5}">
      <dgm:prSet/>
      <dgm:spPr/>
      <dgm:t>
        <a:bodyPr/>
        <a:lstStyle/>
        <a:p>
          <a:pPr latinLnBrk="1"/>
          <a:endParaRPr lang="ko-KR" altLang="en-US"/>
        </a:p>
      </dgm:t>
    </dgm:pt>
    <dgm:pt modelId="{6F1C5AB3-5130-4781-95D9-DB9BB21C2D8D}" type="sibTrans" cxnId="{832744F6-D931-4AF4-95FA-F14CD8C1B1C5}">
      <dgm:prSet/>
      <dgm:spPr/>
      <dgm:t>
        <a:bodyPr/>
        <a:lstStyle/>
        <a:p>
          <a:pPr latinLnBrk="1"/>
          <a:endParaRPr lang="ko-KR" altLang="en-US"/>
        </a:p>
      </dgm:t>
    </dgm:pt>
    <dgm:pt modelId="{3319264F-38E7-4408-9B95-46FF848909A4}">
      <dgm:prSet/>
      <dgm:spPr/>
      <dgm:t>
        <a:bodyPr/>
        <a:lstStyle/>
        <a:p>
          <a:pPr latinLnBrk="1">
            <a:buFont typeface="Wingdings" panose="05000000000000000000" pitchFamily="2" charset="2"/>
            <a:buChar char="-"/>
          </a:pPr>
          <a:r>
            <a:rPr lang="ko-KR" altLang="en-US" b="1"/>
            <a:t>실신 외의 응급상황</a:t>
          </a:r>
          <a:r>
            <a:rPr lang="en-US" altLang="ko-KR" b="1"/>
            <a:t>, </a:t>
          </a:r>
          <a:r>
            <a:rPr lang="ko-KR" altLang="en-US" b="1"/>
            <a:t>범죄</a:t>
          </a:r>
          <a:r>
            <a:rPr lang="en-US" altLang="ko-KR" b="1"/>
            <a:t>, </a:t>
          </a:r>
          <a:r>
            <a:rPr lang="ko-KR" altLang="en-US" b="1"/>
            <a:t>사회적인 이슈에 관련된 문제 해결</a:t>
          </a:r>
          <a:r>
            <a:rPr lang="en-US" altLang="ko-KR" b="1"/>
            <a:t>, </a:t>
          </a:r>
          <a:r>
            <a:rPr lang="ko-KR" altLang="en-US" b="1"/>
            <a:t>몸 약한 노약자들의 불안감 감소</a:t>
          </a:r>
        </a:p>
      </dgm:t>
    </dgm:pt>
    <dgm:pt modelId="{1271092C-1C47-4837-972B-24C5E8584B6C}" type="parTrans" cxnId="{5AFCD76F-5736-4583-8396-E86E47DCEAAF}">
      <dgm:prSet/>
      <dgm:spPr/>
      <dgm:t>
        <a:bodyPr/>
        <a:lstStyle/>
        <a:p>
          <a:pPr latinLnBrk="1"/>
          <a:endParaRPr lang="ko-KR" altLang="en-US"/>
        </a:p>
      </dgm:t>
    </dgm:pt>
    <dgm:pt modelId="{9DC8650D-0EB5-4740-A9DC-A322ADCA6ED1}" type="sibTrans" cxnId="{5AFCD76F-5736-4583-8396-E86E47DCEAAF}">
      <dgm:prSet/>
      <dgm:spPr/>
      <dgm:t>
        <a:bodyPr/>
        <a:lstStyle/>
        <a:p>
          <a:pPr latinLnBrk="1"/>
          <a:endParaRPr lang="ko-KR" altLang="en-US"/>
        </a:p>
      </dgm:t>
    </dgm:pt>
    <dgm:pt modelId="{F9DED45E-60D4-4333-9E68-B3C9D032BF4E}">
      <dgm:prSet/>
      <dgm:spPr/>
      <dgm:t>
        <a:bodyPr/>
        <a:lstStyle/>
        <a:p>
          <a:pPr latinLnBrk="1">
            <a:buFont typeface="Wingdings" panose="05000000000000000000" pitchFamily="2" charset="2"/>
            <a:buChar char="-"/>
          </a:pPr>
          <a:r>
            <a:rPr lang="en-US" altLang="ko-KR" b="1"/>
            <a:t>CNN, RNN </a:t>
          </a:r>
          <a:r>
            <a:rPr lang="ko-KR" altLang="en-US" b="1"/>
            <a:t>학습으로 높은 정확도 구현</a:t>
          </a:r>
          <a:r>
            <a:rPr lang="en-US" altLang="ko-KR" b="1"/>
            <a:t>, </a:t>
          </a:r>
          <a:r>
            <a:rPr lang="ko-KR" altLang="en-US" b="1"/>
            <a:t>실신자 발생 시 빠른 조치를 통해 사망률을 줄임</a:t>
          </a:r>
          <a:r>
            <a:rPr lang="en-US" altLang="ko-KR" b="1"/>
            <a:t>, </a:t>
          </a:r>
          <a:r>
            <a:rPr lang="ko-KR" altLang="en-US" b="1"/>
            <a:t>길거리 </a:t>
          </a:r>
          <a:endParaRPr lang="en-US" altLang="ko-KR" b="1"/>
        </a:p>
        <a:p>
          <a:pPr latinLnBrk="1">
            <a:buFont typeface="Wingdings" panose="05000000000000000000" pitchFamily="2" charset="2"/>
            <a:buChar char="-"/>
          </a:pPr>
          <a:r>
            <a:rPr lang="ko-KR" altLang="en-US" b="1"/>
            <a:t>뿐만 아니라 스마트 홈 </a:t>
          </a:r>
          <a:r>
            <a:rPr lang="en-US" altLang="ko-KR" b="1"/>
            <a:t>AI </a:t>
          </a:r>
          <a:r>
            <a:rPr lang="ko-KR" altLang="en-US" b="1"/>
            <a:t>로봇</a:t>
          </a:r>
          <a:r>
            <a:rPr lang="en-US" altLang="ko-KR" b="1"/>
            <a:t>, </a:t>
          </a:r>
          <a:r>
            <a:rPr lang="ko-KR" altLang="en-US" b="1"/>
            <a:t>건물 </a:t>
          </a:r>
          <a:r>
            <a:rPr lang="en-US" altLang="ko-KR" b="1"/>
            <a:t>CCTV</a:t>
          </a:r>
          <a:r>
            <a:rPr lang="ko-KR" altLang="en-US" b="1"/>
            <a:t>등에 </a:t>
          </a:r>
          <a:r>
            <a:rPr lang="en-US" altLang="ko-KR" b="1"/>
            <a:t>API</a:t>
          </a:r>
          <a:r>
            <a:rPr lang="ko-KR" altLang="en-US" b="1"/>
            <a:t>를 제공함으로 </a:t>
          </a:r>
          <a:r>
            <a:rPr lang="en-US" altLang="ko-KR" b="1"/>
            <a:t>software </a:t>
          </a:r>
          <a:r>
            <a:rPr lang="ko-KR" altLang="en-US" b="1"/>
            <a:t>적으로 운용 가능</a:t>
          </a:r>
        </a:p>
      </dgm:t>
    </dgm:pt>
    <dgm:pt modelId="{0D65D7FF-D614-44BD-A98C-5E8EE5E8A4FD}" type="parTrans" cxnId="{95EB9E23-922E-4285-AE1C-E09D50AA1268}">
      <dgm:prSet/>
      <dgm:spPr/>
      <dgm:t>
        <a:bodyPr/>
        <a:lstStyle/>
        <a:p>
          <a:pPr latinLnBrk="1"/>
          <a:endParaRPr lang="ko-KR" altLang="en-US"/>
        </a:p>
      </dgm:t>
    </dgm:pt>
    <dgm:pt modelId="{F2405794-34D5-46DF-A57C-05F4B51C092F}" type="sibTrans" cxnId="{95EB9E23-922E-4285-AE1C-E09D50AA1268}">
      <dgm:prSet/>
      <dgm:spPr/>
      <dgm:t>
        <a:bodyPr/>
        <a:lstStyle/>
        <a:p>
          <a:pPr latinLnBrk="1"/>
          <a:endParaRPr lang="ko-KR" altLang="en-US"/>
        </a:p>
      </dgm:t>
    </dgm:pt>
    <dgm:pt modelId="{D786DE07-53E8-425B-9262-066557C76F88}" type="pres">
      <dgm:prSet presAssocID="{18186DC2-57D1-46A0-B31D-B284A37E2674}" presName="Name0" presStyleCnt="0">
        <dgm:presLayoutVars>
          <dgm:chMax val="7"/>
          <dgm:chPref val="7"/>
          <dgm:dir/>
        </dgm:presLayoutVars>
      </dgm:prSet>
      <dgm:spPr/>
    </dgm:pt>
    <dgm:pt modelId="{B2CE0927-90E9-49B8-9B84-CC55F3493DB6}" type="pres">
      <dgm:prSet presAssocID="{18186DC2-57D1-46A0-B31D-B284A37E2674}" presName="Name1" presStyleCnt="0"/>
      <dgm:spPr/>
    </dgm:pt>
    <dgm:pt modelId="{2C8D7A89-D4AB-41BD-B2D1-93B499A28EEB}" type="pres">
      <dgm:prSet presAssocID="{18186DC2-57D1-46A0-B31D-B284A37E2674}" presName="cycle" presStyleCnt="0"/>
      <dgm:spPr/>
    </dgm:pt>
    <dgm:pt modelId="{87A9BB3C-90BB-498A-8838-598CD24D9D44}" type="pres">
      <dgm:prSet presAssocID="{18186DC2-57D1-46A0-B31D-B284A37E2674}" presName="srcNode" presStyleLbl="node1" presStyleIdx="0" presStyleCnt="3"/>
      <dgm:spPr/>
    </dgm:pt>
    <dgm:pt modelId="{206ECD5B-C874-4585-8F6B-A80B05B562FA}" type="pres">
      <dgm:prSet presAssocID="{18186DC2-57D1-46A0-B31D-B284A37E2674}" presName="conn" presStyleLbl="parChTrans1D2" presStyleIdx="0" presStyleCnt="1"/>
      <dgm:spPr/>
    </dgm:pt>
    <dgm:pt modelId="{C84EA054-2260-4B3A-A99A-86FF58A16570}" type="pres">
      <dgm:prSet presAssocID="{18186DC2-57D1-46A0-B31D-B284A37E2674}" presName="extraNode" presStyleLbl="node1" presStyleIdx="0" presStyleCnt="3"/>
      <dgm:spPr/>
    </dgm:pt>
    <dgm:pt modelId="{9BAD3D75-465B-45B7-B29B-4ECAD2307C1E}" type="pres">
      <dgm:prSet presAssocID="{18186DC2-57D1-46A0-B31D-B284A37E2674}" presName="dstNode" presStyleLbl="node1" presStyleIdx="0" presStyleCnt="3"/>
      <dgm:spPr/>
    </dgm:pt>
    <dgm:pt modelId="{62ACB0D2-794B-4DE4-99D4-ECBC111631FA}" type="pres">
      <dgm:prSet presAssocID="{F9DED45E-60D4-4333-9E68-B3C9D032BF4E}" presName="text_1" presStyleLbl="node1" presStyleIdx="0" presStyleCnt="3">
        <dgm:presLayoutVars>
          <dgm:bulletEnabled val="1"/>
        </dgm:presLayoutVars>
      </dgm:prSet>
      <dgm:spPr/>
    </dgm:pt>
    <dgm:pt modelId="{0B0C065C-98E9-44D0-904B-951285CF5969}" type="pres">
      <dgm:prSet presAssocID="{F9DED45E-60D4-4333-9E68-B3C9D032BF4E}" presName="accent_1" presStyleCnt="0"/>
      <dgm:spPr/>
    </dgm:pt>
    <dgm:pt modelId="{8858903E-652B-44AD-8D55-D8E0186A2C44}" type="pres">
      <dgm:prSet presAssocID="{F9DED45E-60D4-4333-9E68-B3C9D032BF4E}" presName="accentRepeatNode" presStyleLbl="solidFgAcc1" presStyleIdx="0" presStyleCnt="3"/>
      <dgm:spPr/>
    </dgm:pt>
    <dgm:pt modelId="{5118203B-08F7-4006-91D1-6DF896C311DD}" type="pres">
      <dgm:prSet presAssocID="{3319264F-38E7-4408-9B95-46FF848909A4}" presName="text_2" presStyleLbl="node1" presStyleIdx="1" presStyleCnt="3">
        <dgm:presLayoutVars>
          <dgm:bulletEnabled val="1"/>
        </dgm:presLayoutVars>
      </dgm:prSet>
      <dgm:spPr/>
    </dgm:pt>
    <dgm:pt modelId="{2D6AF7C9-36BB-47EF-BB95-9DA90E17AA5B}" type="pres">
      <dgm:prSet presAssocID="{3319264F-38E7-4408-9B95-46FF848909A4}" presName="accent_2" presStyleCnt="0"/>
      <dgm:spPr/>
    </dgm:pt>
    <dgm:pt modelId="{AA8333CE-90FE-48E8-91A2-9695100D64C7}" type="pres">
      <dgm:prSet presAssocID="{3319264F-38E7-4408-9B95-46FF848909A4}" presName="accentRepeatNode" presStyleLbl="solidFgAcc1" presStyleIdx="1" presStyleCnt="3"/>
      <dgm:spPr/>
    </dgm:pt>
    <dgm:pt modelId="{2A2959AC-3285-4D16-978B-AC4C85EF350F}" type="pres">
      <dgm:prSet presAssocID="{983E9DAF-8FAA-4FAB-8160-7D02AD48F5EE}" presName="text_3" presStyleLbl="node1" presStyleIdx="2" presStyleCnt="3">
        <dgm:presLayoutVars>
          <dgm:bulletEnabled val="1"/>
        </dgm:presLayoutVars>
      </dgm:prSet>
      <dgm:spPr/>
    </dgm:pt>
    <dgm:pt modelId="{E76D4147-69A3-42A2-8749-68D5A291608D}" type="pres">
      <dgm:prSet presAssocID="{983E9DAF-8FAA-4FAB-8160-7D02AD48F5EE}" presName="accent_3" presStyleCnt="0"/>
      <dgm:spPr/>
    </dgm:pt>
    <dgm:pt modelId="{038915DF-A42E-4868-BEA3-814DAC023B3C}" type="pres">
      <dgm:prSet presAssocID="{983E9DAF-8FAA-4FAB-8160-7D02AD48F5EE}" presName="accentRepeatNode" presStyleLbl="solidFgAcc1" presStyleIdx="2" presStyleCnt="3"/>
      <dgm:spPr/>
    </dgm:pt>
  </dgm:ptLst>
  <dgm:cxnLst>
    <dgm:cxn modelId="{5385CF0F-0571-4B43-91B6-B6766EF5B283}" type="presOf" srcId="{18186DC2-57D1-46A0-B31D-B284A37E2674}" destId="{D786DE07-53E8-425B-9262-066557C76F88}" srcOrd="0" destOrd="0" presId="urn:microsoft.com/office/officeart/2008/layout/VerticalCurvedList"/>
    <dgm:cxn modelId="{393C7A11-A66B-4BAE-9B78-6747F3F7150E}" type="presOf" srcId="{983E9DAF-8FAA-4FAB-8160-7D02AD48F5EE}" destId="{2A2959AC-3285-4D16-978B-AC4C85EF350F}" srcOrd="0" destOrd="0" presId="urn:microsoft.com/office/officeart/2008/layout/VerticalCurvedList"/>
    <dgm:cxn modelId="{95EB9E23-922E-4285-AE1C-E09D50AA1268}" srcId="{18186DC2-57D1-46A0-B31D-B284A37E2674}" destId="{F9DED45E-60D4-4333-9E68-B3C9D032BF4E}" srcOrd="0" destOrd="0" parTransId="{0D65D7FF-D614-44BD-A98C-5E8EE5E8A4FD}" sibTransId="{F2405794-34D5-46DF-A57C-05F4B51C092F}"/>
    <dgm:cxn modelId="{5AFCD76F-5736-4583-8396-E86E47DCEAAF}" srcId="{18186DC2-57D1-46A0-B31D-B284A37E2674}" destId="{3319264F-38E7-4408-9B95-46FF848909A4}" srcOrd="1" destOrd="0" parTransId="{1271092C-1C47-4837-972B-24C5E8584B6C}" sibTransId="{9DC8650D-0EB5-4740-A9DC-A322ADCA6ED1}"/>
    <dgm:cxn modelId="{FFD94F84-E740-4B5B-9438-F0761BCDE3D3}" type="presOf" srcId="{F2405794-34D5-46DF-A57C-05F4B51C092F}" destId="{206ECD5B-C874-4585-8F6B-A80B05B562FA}" srcOrd="0" destOrd="0" presId="urn:microsoft.com/office/officeart/2008/layout/VerticalCurvedList"/>
    <dgm:cxn modelId="{6BA6D9B3-0C80-46FC-8550-480FFC608EE5}" type="presOf" srcId="{F9DED45E-60D4-4333-9E68-B3C9D032BF4E}" destId="{62ACB0D2-794B-4DE4-99D4-ECBC111631FA}" srcOrd="0" destOrd="0" presId="urn:microsoft.com/office/officeart/2008/layout/VerticalCurvedList"/>
    <dgm:cxn modelId="{44AC6FB7-52EB-46F2-BF22-A4AEBE888ECA}" type="presOf" srcId="{3319264F-38E7-4408-9B95-46FF848909A4}" destId="{5118203B-08F7-4006-91D1-6DF896C311DD}" srcOrd="0" destOrd="0" presId="urn:microsoft.com/office/officeart/2008/layout/VerticalCurvedList"/>
    <dgm:cxn modelId="{832744F6-D931-4AF4-95FA-F14CD8C1B1C5}" srcId="{18186DC2-57D1-46A0-B31D-B284A37E2674}" destId="{983E9DAF-8FAA-4FAB-8160-7D02AD48F5EE}" srcOrd="2" destOrd="0" parTransId="{10E35849-1B4E-428C-B53D-A5387FE4EEEB}" sibTransId="{6F1C5AB3-5130-4781-95D9-DB9BB21C2D8D}"/>
    <dgm:cxn modelId="{57DF711B-4AFF-4622-8454-F69C0A408189}" type="presParOf" srcId="{D786DE07-53E8-425B-9262-066557C76F88}" destId="{B2CE0927-90E9-49B8-9B84-CC55F3493DB6}" srcOrd="0" destOrd="0" presId="urn:microsoft.com/office/officeart/2008/layout/VerticalCurvedList"/>
    <dgm:cxn modelId="{9E07CCAA-6FA8-4F87-B820-C583EE1ECC87}" type="presParOf" srcId="{B2CE0927-90E9-49B8-9B84-CC55F3493DB6}" destId="{2C8D7A89-D4AB-41BD-B2D1-93B499A28EEB}" srcOrd="0" destOrd="0" presId="urn:microsoft.com/office/officeart/2008/layout/VerticalCurvedList"/>
    <dgm:cxn modelId="{C978BA04-1C3C-4C2A-A3FA-4A097C3FEA22}" type="presParOf" srcId="{2C8D7A89-D4AB-41BD-B2D1-93B499A28EEB}" destId="{87A9BB3C-90BB-498A-8838-598CD24D9D44}" srcOrd="0" destOrd="0" presId="urn:microsoft.com/office/officeart/2008/layout/VerticalCurvedList"/>
    <dgm:cxn modelId="{BD1F3F0B-12BF-495D-9487-B52F30663312}" type="presParOf" srcId="{2C8D7A89-D4AB-41BD-B2D1-93B499A28EEB}" destId="{206ECD5B-C874-4585-8F6B-A80B05B562FA}" srcOrd="1" destOrd="0" presId="urn:microsoft.com/office/officeart/2008/layout/VerticalCurvedList"/>
    <dgm:cxn modelId="{9AB6CC99-4CE2-41C3-84B7-6495517484B4}" type="presParOf" srcId="{2C8D7A89-D4AB-41BD-B2D1-93B499A28EEB}" destId="{C84EA054-2260-4B3A-A99A-86FF58A16570}" srcOrd="2" destOrd="0" presId="urn:microsoft.com/office/officeart/2008/layout/VerticalCurvedList"/>
    <dgm:cxn modelId="{5C83E1F0-DA20-4DC5-8D44-5F0E2F162503}" type="presParOf" srcId="{2C8D7A89-D4AB-41BD-B2D1-93B499A28EEB}" destId="{9BAD3D75-465B-45B7-B29B-4ECAD2307C1E}" srcOrd="3" destOrd="0" presId="urn:microsoft.com/office/officeart/2008/layout/VerticalCurvedList"/>
    <dgm:cxn modelId="{23FDC698-D74B-4F73-A010-8C92CF797DD9}" type="presParOf" srcId="{B2CE0927-90E9-49B8-9B84-CC55F3493DB6}" destId="{62ACB0D2-794B-4DE4-99D4-ECBC111631FA}" srcOrd="1" destOrd="0" presId="urn:microsoft.com/office/officeart/2008/layout/VerticalCurvedList"/>
    <dgm:cxn modelId="{968ABDBB-44FF-4F0E-885A-382DF837CEF8}" type="presParOf" srcId="{B2CE0927-90E9-49B8-9B84-CC55F3493DB6}" destId="{0B0C065C-98E9-44D0-904B-951285CF5969}" srcOrd="2" destOrd="0" presId="urn:microsoft.com/office/officeart/2008/layout/VerticalCurvedList"/>
    <dgm:cxn modelId="{B410A9E1-A5FA-4DC5-8D2C-4924DCD2FA54}" type="presParOf" srcId="{0B0C065C-98E9-44D0-904B-951285CF5969}" destId="{8858903E-652B-44AD-8D55-D8E0186A2C44}" srcOrd="0" destOrd="0" presId="urn:microsoft.com/office/officeart/2008/layout/VerticalCurvedList"/>
    <dgm:cxn modelId="{5DF2E3CE-EA71-4A0A-A3A2-070628B2CA3C}" type="presParOf" srcId="{B2CE0927-90E9-49B8-9B84-CC55F3493DB6}" destId="{5118203B-08F7-4006-91D1-6DF896C311DD}" srcOrd="3" destOrd="0" presId="urn:microsoft.com/office/officeart/2008/layout/VerticalCurvedList"/>
    <dgm:cxn modelId="{9FD3D1AD-23B0-45F0-A1A4-ED9668D2F962}" type="presParOf" srcId="{B2CE0927-90E9-49B8-9B84-CC55F3493DB6}" destId="{2D6AF7C9-36BB-47EF-BB95-9DA90E17AA5B}" srcOrd="4" destOrd="0" presId="urn:microsoft.com/office/officeart/2008/layout/VerticalCurvedList"/>
    <dgm:cxn modelId="{0F41765F-BBCD-4B09-8ADF-F3E322B7A8D2}" type="presParOf" srcId="{2D6AF7C9-36BB-47EF-BB95-9DA90E17AA5B}" destId="{AA8333CE-90FE-48E8-91A2-9695100D64C7}" srcOrd="0" destOrd="0" presId="urn:microsoft.com/office/officeart/2008/layout/VerticalCurvedList"/>
    <dgm:cxn modelId="{4D070571-BBB8-4EA3-B8E9-FA074F18F271}" type="presParOf" srcId="{B2CE0927-90E9-49B8-9B84-CC55F3493DB6}" destId="{2A2959AC-3285-4D16-978B-AC4C85EF350F}" srcOrd="5" destOrd="0" presId="urn:microsoft.com/office/officeart/2008/layout/VerticalCurvedList"/>
    <dgm:cxn modelId="{DF714304-890E-42A0-A99A-025F3651698A}" type="presParOf" srcId="{B2CE0927-90E9-49B8-9B84-CC55F3493DB6}" destId="{E76D4147-69A3-42A2-8749-68D5A291608D}" srcOrd="6" destOrd="0" presId="urn:microsoft.com/office/officeart/2008/layout/VerticalCurvedList"/>
    <dgm:cxn modelId="{13B9BDF4-DFB3-47A1-B144-25CCA232DDB9}" type="presParOf" srcId="{E76D4147-69A3-42A2-8749-68D5A291608D}" destId="{038915DF-A42E-4868-BEA3-814DAC023B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8F67A-9C26-4343-8A12-4E68AD5E9762}" type="doc">
      <dgm:prSet loTypeId="urn:microsoft.com/office/officeart/2005/8/layout/vList6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1ED93B6-3B96-4162-A7FB-AC8BA44C634C}">
      <dgm:prSet phldrT="[텍스트]" custT="1"/>
      <dgm:spPr/>
      <dgm:t>
        <a:bodyPr/>
        <a:lstStyle/>
        <a:p>
          <a:pPr latinLnBrk="1"/>
          <a:r>
            <a:rPr lang="ko-KR" altLang="en-US" sz="4400" b="1" dirty="0"/>
            <a:t>기술적 </a:t>
          </a:r>
        </a:p>
      </dgm:t>
    </dgm:pt>
    <dgm:pt modelId="{FF9F6742-297C-4906-984A-2581F7D8EEBA}" type="parTrans" cxnId="{E8177B5B-33E0-45E6-8D4B-C3343709E1B6}">
      <dgm:prSet/>
      <dgm:spPr/>
      <dgm:t>
        <a:bodyPr/>
        <a:lstStyle/>
        <a:p>
          <a:pPr latinLnBrk="1"/>
          <a:endParaRPr lang="ko-KR" altLang="en-US"/>
        </a:p>
      </dgm:t>
    </dgm:pt>
    <dgm:pt modelId="{1072E39F-FF24-4F21-82CA-D23AB8244C86}" type="sibTrans" cxnId="{E8177B5B-33E0-45E6-8D4B-C3343709E1B6}">
      <dgm:prSet/>
      <dgm:spPr/>
      <dgm:t>
        <a:bodyPr/>
        <a:lstStyle/>
        <a:p>
          <a:pPr latinLnBrk="1"/>
          <a:endParaRPr lang="ko-KR" altLang="en-US"/>
        </a:p>
      </dgm:t>
    </dgm:pt>
    <dgm:pt modelId="{4E35A88A-064F-4AD6-B43D-2FF8AD0B2270}">
      <dgm:prSet phldrT="[텍스트]" custT="1"/>
      <dgm:spPr/>
      <dgm:t>
        <a:bodyPr/>
        <a:lstStyle/>
        <a:p>
          <a:pPr latinLnBrk="1"/>
          <a:r>
            <a:rPr lang="en-US" altLang="ko-KR" sz="1500"/>
            <a:t>CNN, RNN </a:t>
          </a:r>
          <a:r>
            <a:rPr lang="ko-KR" altLang="en-US" sz="1500"/>
            <a:t>학습으로 높은 정확도 구현</a:t>
          </a:r>
        </a:p>
      </dgm:t>
    </dgm:pt>
    <dgm:pt modelId="{4F4DADF1-B1E8-467A-A45F-B725D3CD7868}" type="parTrans" cxnId="{080C6CBE-6D29-429C-992D-FFD198278C38}">
      <dgm:prSet/>
      <dgm:spPr/>
      <dgm:t>
        <a:bodyPr/>
        <a:lstStyle/>
        <a:p>
          <a:pPr latinLnBrk="1"/>
          <a:endParaRPr lang="ko-KR" altLang="en-US"/>
        </a:p>
      </dgm:t>
    </dgm:pt>
    <dgm:pt modelId="{0FE4E501-4F12-4023-9974-3A3989A6FE27}" type="sibTrans" cxnId="{080C6CBE-6D29-429C-992D-FFD198278C38}">
      <dgm:prSet/>
      <dgm:spPr/>
      <dgm:t>
        <a:bodyPr/>
        <a:lstStyle/>
        <a:p>
          <a:pPr latinLnBrk="1"/>
          <a:endParaRPr lang="ko-KR" altLang="en-US"/>
        </a:p>
      </dgm:t>
    </dgm:pt>
    <dgm:pt modelId="{F18954B0-5985-4DBE-AD08-3A8F080DF624}">
      <dgm:prSet phldrT="[텍스트]" custT="1"/>
      <dgm:spPr/>
      <dgm:t>
        <a:bodyPr/>
        <a:lstStyle/>
        <a:p>
          <a:pPr latinLnBrk="1"/>
          <a:r>
            <a:rPr lang="ko-KR" altLang="en-US" sz="1500" dirty="0" err="1"/>
            <a:t>실신자</a:t>
          </a:r>
          <a:r>
            <a:rPr lang="ko-KR" altLang="en-US" sz="1500" dirty="0"/>
            <a:t> 발생 시 빠른 조치를 통해 사망률을 줄임</a:t>
          </a:r>
        </a:p>
      </dgm:t>
    </dgm:pt>
    <dgm:pt modelId="{F497ADD6-E7C5-4C38-969F-5825A7041573}" type="parTrans" cxnId="{B2FA85B0-D0C2-464A-9694-40EEA99F1478}">
      <dgm:prSet/>
      <dgm:spPr/>
      <dgm:t>
        <a:bodyPr/>
        <a:lstStyle/>
        <a:p>
          <a:pPr latinLnBrk="1"/>
          <a:endParaRPr lang="ko-KR" altLang="en-US"/>
        </a:p>
      </dgm:t>
    </dgm:pt>
    <dgm:pt modelId="{04F35AF3-B397-477C-9FD7-C1CB1C207456}" type="sibTrans" cxnId="{B2FA85B0-D0C2-464A-9694-40EEA99F1478}">
      <dgm:prSet/>
      <dgm:spPr/>
      <dgm:t>
        <a:bodyPr/>
        <a:lstStyle/>
        <a:p>
          <a:pPr latinLnBrk="1"/>
          <a:endParaRPr lang="ko-KR" altLang="en-US"/>
        </a:p>
      </dgm:t>
    </dgm:pt>
    <dgm:pt modelId="{FA7C60C3-7C15-48B4-85B7-B0B90EE94FB8}">
      <dgm:prSet phldrT="[텍스트]" custT="1"/>
      <dgm:spPr/>
      <dgm:t>
        <a:bodyPr/>
        <a:lstStyle/>
        <a:p>
          <a:pPr latinLnBrk="1"/>
          <a:r>
            <a:rPr lang="ko-KR" altLang="en-US" sz="4400" b="1" dirty="0"/>
            <a:t>사회적</a:t>
          </a:r>
          <a:endParaRPr lang="ko-KR" altLang="en-US" sz="4400" dirty="0"/>
        </a:p>
      </dgm:t>
    </dgm:pt>
    <dgm:pt modelId="{484ABC34-C241-46FF-98D5-64E1D6185063}" type="parTrans" cxnId="{CAFCB3DC-A98F-4653-926B-1260BC59ED1D}">
      <dgm:prSet/>
      <dgm:spPr/>
      <dgm:t>
        <a:bodyPr/>
        <a:lstStyle/>
        <a:p>
          <a:pPr latinLnBrk="1"/>
          <a:endParaRPr lang="ko-KR" altLang="en-US"/>
        </a:p>
      </dgm:t>
    </dgm:pt>
    <dgm:pt modelId="{9A1E9AE1-BA16-4C85-8B2F-1DD64816DD65}" type="sibTrans" cxnId="{CAFCB3DC-A98F-4653-926B-1260BC59ED1D}">
      <dgm:prSet/>
      <dgm:spPr/>
      <dgm:t>
        <a:bodyPr/>
        <a:lstStyle/>
        <a:p>
          <a:pPr latinLnBrk="1"/>
          <a:endParaRPr lang="ko-KR" altLang="en-US"/>
        </a:p>
      </dgm:t>
    </dgm:pt>
    <dgm:pt modelId="{CEF3F7E0-8F1F-4B10-A4DF-D906B22BBBEB}">
      <dgm:prSet phldrT="[텍스트]"/>
      <dgm:spPr/>
      <dgm:t>
        <a:bodyPr/>
        <a:lstStyle/>
        <a:p>
          <a:pPr latinLnBrk="1"/>
          <a:r>
            <a:rPr lang="ko-KR" altLang="en-US"/>
            <a:t>실신 외의 응급상황</a:t>
          </a:r>
          <a:r>
            <a:rPr lang="en-US" altLang="ko-KR"/>
            <a:t>, </a:t>
          </a:r>
          <a:r>
            <a:rPr lang="ko-KR" altLang="en-US"/>
            <a:t>범죄</a:t>
          </a:r>
          <a:r>
            <a:rPr lang="en-US" altLang="ko-KR"/>
            <a:t>, </a:t>
          </a:r>
          <a:r>
            <a:rPr lang="ko-KR" altLang="en-US"/>
            <a:t>사회적인 이슈에 관련된 문제 해결</a:t>
          </a:r>
        </a:p>
      </dgm:t>
    </dgm:pt>
    <dgm:pt modelId="{98045AEA-E876-4563-873F-4209BB7D03D3}" type="parTrans" cxnId="{3859E615-A92B-47C6-B991-FB5CC0167881}">
      <dgm:prSet/>
      <dgm:spPr/>
      <dgm:t>
        <a:bodyPr/>
        <a:lstStyle/>
        <a:p>
          <a:pPr latinLnBrk="1"/>
          <a:endParaRPr lang="ko-KR" altLang="en-US"/>
        </a:p>
      </dgm:t>
    </dgm:pt>
    <dgm:pt modelId="{4E12735E-A615-4C28-8492-199952736519}" type="sibTrans" cxnId="{3859E615-A92B-47C6-B991-FB5CC0167881}">
      <dgm:prSet/>
      <dgm:spPr/>
      <dgm:t>
        <a:bodyPr/>
        <a:lstStyle/>
        <a:p>
          <a:pPr latinLnBrk="1"/>
          <a:endParaRPr lang="ko-KR" altLang="en-US"/>
        </a:p>
      </dgm:t>
    </dgm:pt>
    <dgm:pt modelId="{C0EA6F41-6CA6-4C64-9C9B-A92B9B52A213}">
      <dgm:prSet phldrT="[텍스트]"/>
      <dgm:spPr/>
      <dgm:t>
        <a:bodyPr/>
        <a:lstStyle/>
        <a:p>
          <a:pPr latinLnBrk="1"/>
          <a:r>
            <a:rPr lang="ko-KR" altLang="en-US" dirty="0"/>
            <a:t>몸 약한 노약자들의 불안감 감소</a:t>
          </a:r>
        </a:p>
      </dgm:t>
    </dgm:pt>
    <dgm:pt modelId="{84BC3363-7ECE-447F-A84A-524056B9D224}" type="parTrans" cxnId="{A508D184-F8E6-4E9E-A1F5-5F55B8F20695}">
      <dgm:prSet/>
      <dgm:spPr/>
      <dgm:t>
        <a:bodyPr/>
        <a:lstStyle/>
        <a:p>
          <a:pPr latinLnBrk="1"/>
          <a:endParaRPr lang="ko-KR" altLang="en-US"/>
        </a:p>
      </dgm:t>
    </dgm:pt>
    <dgm:pt modelId="{017A1CFB-4889-4985-A6BC-DE9F077EC811}" type="sibTrans" cxnId="{A508D184-F8E6-4E9E-A1F5-5F55B8F20695}">
      <dgm:prSet/>
      <dgm:spPr/>
      <dgm:t>
        <a:bodyPr/>
        <a:lstStyle/>
        <a:p>
          <a:pPr latinLnBrk="1"/>
          <a:endParaRPr lang="ko-KR" altLang="en-US"/>
        </a:p>
      </dgm:t>
    </dgm:pt>
    <dgm:pt modelId="{8E7879C0-4D9C-4C49-A7AC-7EE859833020}">
      <dgm:prSet phldrT="[텍스트]" custT="1"/>
      <dgm:spPr/>
      <dgm:t>
        <a:bodyPr/>
        <a:lstStyle/>
        <a:p>
          <a:pPr latinLnBrk="1"/>
          <a:r>
            <a:rPr lang="ko-KR" altLang="en-US" sz="1500" dirty="0"/>
            <a:t>길거리 뿐만 아니 라 스마트 홈 </a:t>
          </a:r>
          <a:r>
            <a:rPr lang="en-US" altLang="ko-KR" sz="1500" dirty="0"/>
            <a:t>AI </a:t>
          </a:r>
          <a:r>
            <a:rPr lang="ko-KR" altLang="en-US" sz="1500" dirty="0"/>
            <a:t>로봇</a:t>
          </a:r>
          <a:r>
            <a:rPr lang="en-US" altLang="ko-KR" sz="1500" dirty="0"/>
            <a:t>, </a:t>
          </a:r>
          <a:r>
            <a:rPr lang="ko-KR" altLang="en-US" sz="1500" dirty="0"/>
            <a:t>건물 내 </a:t>
          </a:r>
          <a:r>
            <a:rPr lang="en-US" altLang="ko-KR" sz="1500" dirty="0"/>
            <a:t>CCTV</a:t>
          </a:r>
          <a:r>
            <a:rPr lang="ko-KR" altLang="en-US" sz="1500" dirty="0"/>
            <a:t>등에 </a:t>
          </a:r>
          <a:r>
            <a:rPr lang="en-US" altLang="ko-KR" sz="1500" dirty="0"/>
            <a:t>API</a:t>
          </a:r>
          <a:r>
            <a:rPr lang="ko-KR" altLang="en-US" sz="1500" dirty="0"/>
            <a:t>를 제공 함으로 </a:t>
          </a:r>
          <a:r>
            <a:rPr lang="en-US" altLang="ko-KR" sz="1500" dirty="0"/>
            <a:t>software </a:t>
          </a:r>
          <a:r>
            <a:rPr lang="ko-KR" altLang="en-US" sz="1500" dirty="0"/>
            <a:t>적으로 운용 가능</a:t>
          </a:r>
        </a:p>
      </dgm:t>
    </dgm:pt>
    <dgm:pt modelId="{2E539ADF-A868-4B3F-8AF3-0425DD9AC2E6}" type="parTrans" cxnId="{73186EBF-1DAF-43EA-A7C9-D736CAFCC4EA}">
      <dgm:prSet/>
      <dgm:spPr/>
      <dgm:t>
        <a:bodyPr/>
        <a:lstStyle/>
        <a:p>
          <a:pPr latinLnBrk="1"/>
          <a:endParaRPr lang="ko-KR" altLang="en-US"/>
        </a:p>
      </dgm:t>
    </dgm:pt>
    <dgm:pt modelId="{2ACC8486-1A69-4674-9A12-8476B67A4433}" type="sibTrans" cxnId="{73186EBF-1DAF-43EA-A7C9-D736CAFCC4EA}">
      <dgm:prSet/>
      <dgm:spPr/>
      <dgm:t>
        <a:bodyPr/>
        <a:lstStyle/>
        <a:p>
          <a:pPr latinLnBrk="1"/>
          <a:endParaRPr lang="ko-KR" altLang="en-US"/>
        </a:p>
      </dgm:t>
    </dgm:pt>
    <dgm:pt modelId="{47B167F3-9006-4117-8603-AA9D42F4AB1B}" type="pres">
      <dgm:prSet presAssocID="{8A28F67A-9C26-4343-8A12-4E68AD5E9762}" presName="Name0" presStyleCnt="0">
        <dgm:presLayoutVars>
          <dgm:dir/>
          <dgm:animLvl val="lvl"/>
          <dgm:resizeHandles/>
        </dgm:presLayoutVars>
      </dgm:prSet>
      <dgm:spPr/>
    </dgm:pt>
    <dgm:pt modelId="{E76F71BB-F4BC-4AA7-9696-35E52CB73C62}" type="pres">
      <dgm:prSet presAssocID="{41ED93B6-3B96-4162-A7FB-AC8BA44C634C}" presName="linNode" presStyleCnt="0"/>
      <dgm:spPr/>
    </dgm:pt>
    <dgm:pt modelId="{6615DFC0-7157-40A6-9BB7-9AED62BBFA20}" type="pres">
      <dgm:prSet presAssocID="{41ED93B6-3B96-4162-A7FB-AC8BA44C634C}" presName="parentShp" presStyleLbl="node1" presStyleIdx="0" presStyleCnt="2" custScaleX="98511">
        <dgm:presLayoutVars>
          <dgm:bulletEnabled val="1"/>
        </dgm:presLayoutVars>
      </dgm:prSet>
      <dgm:spPr/>
    </dgm:pt>
    <dgm:pt modelId="{BEB85A45-3FF5-4980-B102-E162BD40A555}" type="pres">
      <dgm:prSet presAssocID="{41ED93B6-3B96-4162-A7FB-AC8BA44C634C}" presName="childShp" presStyleLbl="bgAccFollowNode1" presStyleIdx="0" presStyleCnt="2" custScaleX="153047" custScaleY="121418" custLinFactNeighborX="6473" custLinFactNeighborY="-14163">
        <dgm:presLayoutVars>
          <dgm:bulletEnabled val="1"/>
        </dgm:presLayoutVars>
      </dgm:prSet>
      <dgm:spPr/>
    </dgm:pt>
    <dgm:pt modelId="{94FC2E6A-03EC-4190-8F3C-EFBA21F404A7}" type="pres">
      <dgm:prSet presAssocID="{1072E39F-FF24-4F21-82CA-D23AB8244C86}" presName="spacing" presStyleCnt="0"/>
      <dgm:spPr/>
    </dgm:pt>
    <dgm:pt modelId="{C752A9C5-FECD-4B7F-8EA7-9B5D8E2BEE7C}" type="pres">
      <dgm:prSet presAssocID="{FA7C60C3-7C15-48B4-85B7-B0B90EE94FB8}" presName="linNode" presStyleCnt="0"/>
      <dgm:spPr/>
    </dgm:pt>
    <dgm:pt modelId="{90570964-23CD-46D2-ADEE-730C10768D04}" type="pres">
      <dgm:prSet presAssocID="{FA7C60C3-7C15-48B4-85B7-B0B90EE94FB8}" presName="parentShp" presStyleLbl="node1" presStyleIdx="1" presStyleCnt="2" custScaleX="95477">
        <dgm:presLayoutVars>
          <dgm:bulletEnabled val="1"/>
        </dgm:presLayoutVars>
      </dgm:prSet>
      <dgm:spPr/>
    </dgm:pt>
    <dgm:pt modelId="{FE43D6FB-9507-4806-9287-A569868277E4}" type="pres">
      <dgm:prSet presAssocID="{FA7C60C3-7C15-48B4-85B7-B0B90EE94FB8}" presName="childShp" presStyleLbl="bgAccFollowNode1" presStyleIdx="1" presStyleCnt="2" custScaleX="146531" custLinFactNeighborX="0">
        <dgm:presLayoutVars>
          <dgm:bulletEnabled val="1"/>
        </dgm:presLayoutVars>
      </dgm:prSet>
      <dgm:spPr/>
    </dgm:pt>
  </dgm:ptLst>
  <dgm:cxnLst>
    <dgm:cxn modelId="{C0BDD806-C15C-42FA-9064-142D99958F55}" type="presOf" srcId="{8A28F67A-9C26-4343-8A12-4E68AD5E9762}" destId="{47B167F3-9006-4117-8603-AA9D42F4AB1B}" srcOrd="0" destOrd="0" presId="urn:microsoft.com/office/officeart/2005/8/layout/vList6"/>
    <dgm:cxn modelId="{3859E615-A92B-47C6-B991-FB5CC0167881}" srcId="{FA7C60C3-7C15-48B4-85B7-B0B90EE94FB8}" destId="{CEF3F7E0-8F1F-4B10-A4DF-D906B22BBBEB}" srcOrd="0" destOrd="0" parTransId="{98045AEA-E876-4563-873F-4209BB7D03D3}" sibTransId="{4E12735E-A615-4C28-8492-199952736519}"/>
    <dgm:cxn modelId="{1115FD1A-C9A5-4B9C-8981-178A90D331D4}" type="presOf" srcId="{F18954B0-5985-4DBE-AD08-3A8F080DF624}" destId="{BEB85A45-3FF5-4980-B102-E162BD40A555}" srcOrd="0" destOrd="1" presId="urn:microsoft.com/office/officeart/2005/8/layout/vList6"/>
    <dgm:cxn modelId="{1A656D24-DB67-44ED-BED6-B4B6357670BE}" type="presOf" srcId="{4E35A88A-064F-4AD6-B43D-2FF8AD0B2270}" destId="{BEB85A45-3FF5-4980-B102-E162BD40A555}" srcOrd="0" destOrd="0" presId="urn:microsoft.com/office/officeart/2005/8/layout/vList6"/>
    <dgm:cxn modelId="{E8177B5B-33E0-45E6-8D4B-C3343709E1B6}" srcId="{8A28F67A-9C26-4343-8A12-4E68AD5E9762}" destId="{41ED93B6-3B96-4162-A7FB-AC8BA44C634C}" srcOrd="0" destOrd="0" parTransId="{FF9F6742-297C-4906-984A-2581F7D8EEBA}" sibTransId="{1072E39F-FF24-4F21-82CA-D23AB8244C86}"/>
    <dgm:cxn modelId="{6E779460-6F82-4042-8987-DF473D5F4A62}" type="presOf" srcId="{8E7879C0-4D9C-4C49-A7AC-7EE859833020}" destId="{BEB85A45-3FF5-4980-B102-E162BD40A555}" srcOrd="0" destOrd="2" presId="urn:microsoft.com/office/officeart/2005/8/layout/vList6"/>
    <dgm:cxn modelId="{5D5A3063-BA4F-4C27-87E2-59DDF1E78F87}" type="presOf" srcId="{C0EA6F41-6CA6-4C64-9C9B-A92B9B52A213}" destId="{FE43D6FB-9507-4806-9287-A569868277E4}" srcOrd="0" destOrd="1" presId="urn:microsoft.com/office/officeart/2005/8/layout/vList6"/>
    <dgm:cxn modelId="{A508D184-F8E6-4E9E-A1F5-5F55B8F20695}" srcId="{FA7C60C3-7C15-48B4-85B7-B0B90EE94FB8}" destId="{C0EA6F41-6CA6-4C64-9C9B-A92B9B52A213}" srcOrd="1" destOrd="0" parTransId="{84BC3363-7ECE-447F-A84A-524056B9D224}" sibTransId="{017A1CFB-4889-4985-A6BC-DE9F077EC811}"/>
    <dgm:cxn modelId="{7D610491-B0E2-438C-84DB-9CD2D0DAAB55}" type="presOf" srcId="{41ED93B6-3B96-4162-A7FB-AC8BA44C634C}" destId="{6615DFC0-7157-40A6-9BB7-9AED62BBFA20}" srcOrd="0" destOrd="0" presId="urn:microsoft.com/office/officeart/2005/8/layout/vList6"/>
    <dgm:cxn modelId="{C1A60491-E614-41FE-B0CB-78C8DE8DAAF8}" type="presOf" srcId="{CEF3F7E0-8F1F-4B10-A4DF-D906B22BBBEB}" destId="{FE43D6FB-9507-4806-9287-A569868277E4}" srcOrd="0" destOrd="0" presId="urn:microsoft.com/office/officeart/2005/8/layout/vList6"/>
    <dgm:cxn modelId="{B2FA85B0-D0C2-464A-9694-40EEA99F1478}" srcId="{41ED93B6-3B96-4162-A7FB-AC8BA44C634C}" destId="{F18954B0-5985-4DBE-AD08-3A8F080DF624}" srcOrd="1" destOrd="0" parTransId="{F497ADD6-E7C5-4C38-969F-5825A7041573}" sibTransId="{04F35AF3-B397-477C-9FD7-C1CB1C207456}"/>
    <dgm:cxn modelId="{080C6CBE-6D29-429C-992D-FFD198278C38}" srcId="{41ED93B6-3B96-4162-A7FB-AC8BA44C634C}" destId="{4E35A88A-064F-4AD6-B43D-2FF8AD0B2270}" srcOrd="0" destOrd="0" parTransId="{4F4DADF1-B1E8-467A-A45F-B725D3CD7868}" sibTransId="{0FE4E501-4F12-4023-9974-3A3989A6FE27}"/>
    <dgm:cxn modelId="{73186EBF-1DAF-43EA-A7C9-D736CAFCC4EA}" srcId="{41ED93B6-3B96-4162-A7FB-AC8BA44C634C}" destId="{8E7879C0-4D9C-4C49-A7AC-7EE859833020}" srcOrd="2" destOrd="0" parTransId="{2E539ADF-A868-4B3F-8AF3-0425DD9AC2E6}" sibTransId="{2ACC8486-1A69-4674-9A12-8476B67A4433}"/>
    <dgm:cxn modelId="{DD5DD5CA-F65A-40F8-A544-0449E231CB91}" type="presOf" srcId="{FA7C60C3-7C15-48B4-85B7-B0B90EE94FB8}" destId="{90570964-23CD-46D2-ADEE-730C10768D04}" srcOrd="0" destOrd="0" presId="urn:microsoft.com/office/officeart/2005/8/layout/vList6"/>
    <dgm:cxn modelId="{CAFCB3DC-A98F-4653-926B-1260BC59ED1D}" srcId="{8A28F67A-9C26-4343-8A12-4E68AD5E9762}" destId="{FA7C60C3-7C15-48B4-85B7-B0B90EE94FB8}" srcOrd="1" destOrd="0" parTransId="{484ABC34-C241-46FF-98D5-64E1D6185063}" sibTransId="{9A1E9AE1-BA16-4C85-8B2F-1DD64816DD65}"/>
    <dgm:cxn modelId="{5DABEDE9-DAEB-432F-9DCF-AE7E060A3E90}" type="presParOf" srcId="{47B167F3-9006-4117-8603-AA9D42F4AB1B}" destId="{E76F71BB-F4BC-4AA7-9696-35E52CB73C62}" srcOrd="0" destOrd="0" presId="urn:microsoft.com/office/officeart/2005/8/layout/vList6"/>
    <dgm:cxn modelId="{7BF0A583-2545-4C07-A333-7F63498389A2}" type="presParOf" srcId="{E76F71BB-F4BC-4AA7-9696-35E52CB73C62}" destId="{6615DFC0-7157-40A6-9BB7-9AED62BBFA20}" srcOrd="0" destOrd="0" presId="urn:microsoft.com/office/officeart/2005/8/layout/vList6"/>
    <dgm:cxn modelId="{AD033681-D3B0-41B6-B062-EDFAC116BB0C}" type="presParOf" srcId="{E76F71BB-F4BC-4AA7-9696-35E52CB73C62}" destId="{BEB85A45-3FF5-4980-B102-E162BD40A555}" srcOrd="1" destOrd="0" presId="urn:microsoft.com/office/officeart/2005/8/layout/vList6"/>
    <dgm:cxn modelId="{66B6E3AD-2990-4046-87FB-E791992A5709}" type="presParOf" srcId="{47B167F3-9006-4117-8603-AA9D42F4AB1B}" destId="{94FC2E6A-03EC-4190-8F3C-EFBA21F404A7}" srcOrd="1" destOrd="0" presId="urn:microsoft.com/office/officeart/2005/8/layout/vList6"/>
    <dgm:cxn modelId="{19098BE0-F5A5-4180-A5F2-7CAF26C071AE}" type="presParOf" srcId="{47B167F3-9006-4117-8603-AA9D42F4AB1B}" destId="{C752A9C5-FECD-4B7F-8EA7-9B5D8E2BEE7C}" srcOrd="2" destOrd="0" presId="urn:microsoft.com/office/officeart/2005/8/layout/vList6"/>
    <dgm:cxn modelId="{E0A9D3DD-9148-4413-89AA-54F99E35995B}" type="presParOf" srcId="{C752A9C5-FECD-4B7F-8EA7-9B5D8E2BEE7C}" destId="{90570964-23CD-46D2-ADEE-730C10768D04}" srcOrd="0" destOrd="0" presId="urn:microsoft.com/office/officeart/2005/8/layout/vList6"/>
    <dgm:cxn modelId="{B5E121F9-12BE-46C1-9448-6609F4991CE1}" type="presParOf" srcId="{C752A9C5-FECD-4B7F-8EA7-9B5D8E2BEE7C}" destId="{FE43D6FB-9507-4806-9287-A569868277E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BE57B-E31F-4F3E-9527-A37F98A43563}">
      <dsp:nvSpPr>
        <dsp:cNvPr id="0" name=""/>
        <dsp:cNvSpPr/>
      </dsp:nvSpPr>
      <dsp:spPr>
        <a:xfrm>
          <a:off x="10116" y="0"/>
          <a:ext cx="10349366" cy="1219926"/>
        </a:xfrm>
        <a:prstGeom prst="roundRect">
          <a:avLst>
            <a:gd name="adj" fmla="val 10000"/>
          </a:avLst>
        </a:prstGeom>
        <a:solidFill>
          <a:schemeClr val="bg1"/>
        </a:solidFill>
        <a:ln w="57150" cap="flat" cmpd="sng" algn="ctr">
          <a:solidFill>
            <a:srgbClr val="3F5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PMC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에 따르면 실신은 평균적으로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30%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의 빈도로 흔한 의학적 문제</a:t>
          </a:r>
          <a:endParaRPr lang="ko-KR" altLang="en-US" sz="2000" b="1" kern="1200" dirty="0">
            <a:latin typeface="고딕"/>
          </a:endParaRPr>
        </a:p>
      </dsp:txBody>
      <dsp:txXfrm>
        <a:off x="45846" y="35730"/>
        <a:ext cx="10277906" cy="1148466"/>
      </dsp:txXfrm>
    </dsp:sp>
    <dsp:sp modelId="{9DBA2A17-62B6-4168-9658-0C23558EBE2B}">
      <dsp:nvSpPr>
        <dsp:cNvPr id="0" name=""/>
        <dsp:cNvSpPr/>
      </dsp:nvSpPr>
      <dsp:spPr>
        <a:xfrm>
          <a:off x="0" y="1420706"/>
          <a:ext cx="10349366" cy="1219926"/>
        </a:xfrm>
        <a:prstGeom prst="roundRect">
          <a:avLst>
            <a:gd name="adj" fmla="val 10000"/>
          </a:avLst>
        </a:prstGeom>
        <a:solidFill>
          <a:schemeClr val="bg1"/>
        </a:solidFill>
        <a:ln w="57150" cap="flat" cmpd="sng" algn="ctr">
          <a:solidFill>
            <a:srgbClr val="3F5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실신의 발생률은 연간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1000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명당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6.2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명이지만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70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세 이후에는 실신의 발병률이 크게 증가하여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80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세 이후에는 연간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1,000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당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19.5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명으로 약 </a:t>
          </a:r>
          <a:r>
            <a:rPr lang="en-US" altLang="ko-KR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3</a:t>
          </a:r>
          <a:r>
            <a:rPr lang="ko-KR" altLang="en-US" sz="2000" b="1" kern="1200" spc="0" dirty="0">
              <a:solidFill>
                <a:srgbClr val="000000"/>
              </a:solidFill>
              <a:effectLst/>
              <a:latin typeface="고딕"/>
              <a:ea typeface="한컴돋움"/>
            </a:rPr>
            <a:t>배 증가</a:t>
          </a:r>
          <a:endParaRPr lang="ko-KR" altLang="en-US" sz="2000" b="1" kern="1200" dirty="0">
            <a:latin typeface="고딕"/>
          </a:endParaRPr>
        </a:p>
      </dsp:txBody>
      <dsp:txXfrm>
        <a:off x="35730" y="1456436"/>
        <a:ext cx="10277906" cy="1148466"/>
      </dsp:txXfrm>
    </dsp:sp>
    <dsp:sp modelId="{316CC42C-C98E-4322-A24F-E7EC957358AC}">
      <dsp:nvSpPr>
        <dsp:cNvPr id="0" name=""/>
        <dsp:cNvSpPr/>
      </dsp:nvSpPr>
      <dsp:spPr>
        <a:xfrm>
          <a:off x="5058" y="2794522"/>
          <a:ext cx="10349366" cy="1219926"/>
        </a:xfrm>
        <a:prstGeom prst="roundRect">
          <a:avLst>
            <a:gd name="adj" fmla="val 10000"/>
          </a:avLst>
        </a:prstGeom>
        <a:solidFill>
          <a:schemeClr val="bg1"/>
        </a:solidFill>
        <a:ln w="57150" cap="flat" cmpd="sng" algn="ctr">
          <a:solidFill>
            <a:srgbClr val="3F5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ko-KR" altLang="en-US" sz="2000" b="1" kern="1200" spc="-150" dirty="0">
              <a:solidFill>
                <a:srgbClr val="000000"/>
              </a:solidFill>
              <a:effectLst/>
              <a:latin typeface="고딕"/>
              <a:ea typeface="한컴돋움"/>
            </a:rPr>
            <a:t>한국의 고령화가 지속되고 앞으로도 가속화됨으로 인해 실신의 발생률이 많아질 것이고</a:t>
          </a:r>
          <a:endParaRPr lang="en-US" altLang="ko-KR" sz="2000" b="1" kern="1200" spc="-150" dirty="0">
            <a:solidFill>
              <a:srgbClr val="000000"/>
            </a:solidFill>
            <a:effectLst/>
            <a:latin typeface="고딕"/>
            <a:ea typeface="한컴돋움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-150" dirty="0">
              <a:solidFill>
                <a:srgbClr val="000000"/>
              </a:solidFill>
              <a:effectLst/>
              <a:latin typeface="고딕"/>
              <a:ea typeface="한컴돋움"/>
            </a:rPr>
            <a:t>나이가 많을수록 위독해질 수 있으므로 조기 발견 및 조기 대응일 위한 시스템이 필요하다 생각</a:t>
          </a:r>
          <a:endParaRPr lang="ko-KR" altLang="en-US" sz="2000" b="1" kern="1200" spc="-150" dirty="0">
            <a:solidFill>
              <a:srgbClr val="000000"/>
            </a:solidFill>
            <a:effectLst/>
            <a:latin typeface="고딕"/>
          </a:endParaRPr>
        </a:p>
      </dsp:txBody>
      <dsp:txXfrm>
        <a:off x="40788" y="2830252"/>
        <a:ext cx="10277906" cy="1148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ECD5B-C874-4585-8F6B-A80B05B562FA}">
      <dsp:nvSpPr>
        <dsp:cNvPr id="0" name=""/>
        <dsp:cNvSpPr/>
      </dsp:nvSpPr>
      <dsp:spPr>
        <a:xfrm>
          <a:off x="-4540860" y="-696278"/>
          <a:ext cx="5409291" cy="5409291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CB0D2-794B-4DE4-99D4-ECBC111631FA}">
      <dsp:nvSpPr>
        <dsp:cNvPr id="0" name=""/>
        <dsp:cNvSpPr/>
      </dsp:nvSpPr>
      <dsp:spPr>
        <a:xfrm>
          <a:off x="558513" y="401673"/>
          <a:ext cx="11118129" cy="803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657" tIns="38100" rIns="38100" bIns="3810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ko-KR" sz="1500" b="1" kern="1200"/>
            <a:t>CNN, RNN </a:t>
          </a:r>
          <a:r>
            <a:rPr lang="ko-KR" altLang="en-US" sz="1500" b="1" kern="1200"/>
            <a:t>학습으로 높은 정확도 구현</a:t>
          </a:r>
          <a:r>
            <a:rPr lang="en-US" altLang="ko-KR" sz="1500" b="1" kern="1200"/>
            <a:t>, </a:t>
          </a:r>
          <a:r>
            <a:rPr lang="ko-KR" altLang="en-US" sz="1500" b="1" kern="1200"/>
            <a:t>실신자 발생 시 빠른 조치를 통해 사망률을 줄임</a:t>
          </a:r>
          <a:r>
            <a:rPr lang="en-US" altLang="ko-KR" sz="1500" b="1" kern="1200"/>
            <a:t>, </a:t>
          </a:r>
          <a:r>
            <a:rPr lang="ko-KR" altLang="en-US" sz="1500" b="1" kern="1200"/>
            <a:t>길거리 </a:t>
          </a:r>
          <a:endParaRPr lang="en-US" altLang="ko-KR" sz="1500" b="1" kern="1200"/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ko-KR" altLang="en-US" sz="1500" b="1" kern="1200"/>
            <a:t>뿐만 아니라 스마트 홈 </a:t>
          </a:r>
          <a:r>
            <a:rPr lang="en-US" altLang="ko-KR" sz="1500" b="1" kern="1200"/>
            <a:t>AI </a:t>
          </a:r>
          <a:r>
            <a:rPr lang="ko-KR" altLang="en-US" sz="1500" b="1" kern="1200"/>
            <a:t>로봇</a:t>
          </a:r>
          <a:r>
            <a:rPr lang="en-US" altLang="ko-KR" sz="1500" b="1" kern="1200"/>
            <a:t>, </a:t>
          </a:r>
          <a:r>
            <a:rPr lang="ko-KR" altLang="en-US" sz="1500" b="1" kern="1200"/>
            <a:t>건물 </a:t>
          </a:r>
          <a:r>
            <a:rPr lang="en-US" altLang="ko-KR" sz="1500" b="1" kern="1200"/>
            <a:t>CCTV</a:t>
          </a:r>
          <a:r>
            <a:rPr lang="ko-KR" altLang="en-US" sz="1500" b="1" kern="1200"/>
            <a:t>등에 </a:t>
          </a:r>
          <a:r>
            <a:rPr lang="en-US" altLang="ko-KR" sz="1500" b="1" kern="1200"/>
            <a:t>API</a:t>
          </a:r>
          <a:r>
            <a:rPr lang="ko-KR" altLang="en-US" sz="1500" b="1" kern="1200"/>
            <a:t>를 제공함으로 </a:t>
          </a:r>
          <a:r>
            <a:rPr lang="en-US" altLang="ko-KR" sz="1500" b="1" kern="1200"/>
            <a:t>software </a:t>
          </a:r>
          <a:r>
            <a:rPr lang="ko-KR" altLang="en-US" sz="1500" b="1" kern="1200"/>
            <a:t>적으로 운용 가능</a:t>
          </a:r>
        </a:p>
      </dsp:txBody>
      <dsp:txXfrm>
        <a:off x="558513" y="401673"/>
        <a:ext cx="11118129" cy="803347"/>
      </dsp:txXfrm>
    </dsp:sp>
    <dsp:sp modelId="{8858903E-652B-44AD-8D55-D8E0186A2C44}">
      <dsp:nvSpPr>
        <dsp:cNvPr id="0" name=""/>
        <dsp:cNvSpPr/>
      </dsp:nvSpPr>
      <dsp:spPr>
        <a:xfrm>
          <a:off x="56421" y="301255"/>
          <a:ext cx="1004183" cy="1004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8203B-08F7-4006-91D1-6DF896C311DD}">
      <dsp:nvSpPr>
        <dsp:cNvPr id="0" name=""/>
        <dsp:cNvSpPr/>
      </dsp:nvSpPr>
      <dsp:spPr>
        <a:xfrm>
          <a:off x="850530" y="1606694"/>
          <a:ext cx="10826112" cy="803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657" tIns="38100" rIns="38100" bIns="3810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ko-KR" altLang="en-US" sz="1500" b="1" kern="1200"/>
            <a:t>실신 외의 응급상황</a:t>
          </a:r>
          <a:r>
            <a:rPr lang="en-US" altLang="ko-KR" sz="1500" b="1" kern="1200"/>
            <a:t>, </a:t>
          </a:r>
          <a:r>
            <a:rPr lang="ko-KR" altLang="en-US" sz="1500" b="1" kern="1200"/>
            <a:t>범죄</a:t>
          </a:r>
          <a:r>
            <a:rPr lang="en-US" altLang="ko-KR" sz="1500" b="1" kern="1200"/>
            <a:t>, </a:t>
          </a:r>
          <a:r>
            <a:rPr lang="ko-KR" altLang="en-US" sz="1500" b="1" kern="1200"/>
            <a:t>사회적인 이슈에 관련된 문제 해결</a:t>
          </a:r>
          <a:r>
            <a:rPr lang="en-US" altLang="ko-KR" sz="1500" b="1" kern="1200"/>
            <a:t>, </a:t>
          </a:r>
          <a:r>
            <a:rPr lang="ko-KR" altLang="en-US" sz="1500" b="1" kern="1200"/>
            <a:t>몸 약한 노약자들의 불안감 감소</a:t>
          </a:r>
        </a:p>
      </dsp:txBody>
      <dsp:txXfrm>
        <a:off x="850530" y="1606694"/>
        <a:ext cx="10826112" cy="803347"/>
      </dsp:txXfrm>
    </dsp:sp>
    <dsp:sp modelId="{AA8333CE-90FE-48E8-91A2-9695100D64C7}">
      <dsp:nvSpPr>
        <dsp:cNvPr id="0" name=""/>
        <dsp:cNvSpPr/>
      </dsp:nvSpPr>
      <dsp:spPr>
        <a:xfrm>
          <a:off x="348438" y="1506275"/>
          <a:ext cx="1004183" cy="1004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959AC-3285-4D16-978B-AC4C85EF350F}">
      <dsp:nvSpPr>
        <dsp:cNvPr id="0" name=""/>
        <dsp:cNvSpPr/>
      </dsp:nvSpPr>
      <dsp:spPr>
        <a:xfrm>
          <a:off x="558513" y="2811714"/>
          <a:ext cx="11118129" cy="803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657" tIns="38100" rIns="38100" bIns="3810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ko-KR" altLang="en-US" sz="1500" b="1" kern="1200"/>
            <a:t>드론을 통해 응급키트를 배달함으로써 필요 인력 감소 및 비용 감소</a:t>
          </a:r>
          <a:r>
            <a:rPr lang="en-US" altLang="ko-KR" sz="1500" b="1" kern="1200"/>
            <a:t>, CCTV</a:t>
          </a:r>
          <a:r>
            <a:rPr lang="ko-KR" altLang="en-US" sz="1500" b="1" kern="1200"/>
            <a:t>를 통해 탐지 및 알림을 통해 상황 판단 및 대응에 있어 필요 인력 감소 및 시간 절약</a:t>
          </a:r>
        </a:p>
      </dsp:txBody>
      <dsp:txXfrm>
        <a:off x="558513" y="2811714"/>
        <a:ext cx="11118129" cy="803347"/>
      </dsp:txXfrm>
    </dsp:sp>
    <dsp:sp modelId="{038915DF-A42E-4868-BEA3-814DAC023B3C}">
      <dsp:nvSpPr>
        <dsp:cNvPr id="0" name=""/>
        <dsp:cNvSpPr/>
      </dsp:nvSpPr>
      <dsp:spPr>
        <a:xfrm>
          <a:off x="56421" y="2711296"/>
          <a:ext cx="1004183" cy="1004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85A45-3FF5-4980-B102-E162BD40A555}">
      <dsp:nvSpPr>
        <dsp:cNvPr id="0" name=""/>
        <dsp:cNvSpPr/>
      </dsp:nvSpPr>
      <dsp:spPr>
        <a:xfrm>
          <a:off x="3253502" y="0"/>
          <a:ext cx="7572473" cy="17335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/>
            <a:t>CNN, RNN </a:t>
          </a:r>
          <a:r>
            <a:rPr lang="ko-KR" altLang="en-US" sz="1500" kern="1200"/>
            <a:t>학습으로 높은 정확도 구현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 err="1"/>
            <a:t>실신자</a:t>
          </a:r>
          <a:r>
            <a:rPr lang="ko-KR" altLang="en-US" sz="1500" kern="1200" dirty="0"/>
            <a:t> 발생 시 빠른 조치를 통해 사망률을 줄임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길거리 뿐만 아니 라 스마트 홈 </a:t>
          </a:r>
          <a:r>
            <a:rPr lang="en-US" altLang="ko-KR" sz="1500" kern="1200" dirty="0"/>
            <a:t>AI </a:t>
          </a:r>
          <a:r>
            <a:rPr lang="ko-KR" altLang="en-US" sz="1500" kern="1200" dirty="0"/>
            <a:t>로봇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건물 내 </a:t>
          </a:r>
          <a:r>
            <a:rPr lang="en-US" altLang="ko-KR" sz="1500" kern="1200" dirty="0"/>
            <a:t>CCTV</a:t>
          </a:r>
          <a:r>
            <a:rPr lang="ko-KR" altLang="en-US" sz="1500" kern="1200" dirty="0"/>
            <a:t>등에 </a:t>
          </a:r>
          <a:r>
            <a:rPr lang="en-US" altLang="ko-KR" sz="1500" kern="1200" dirty="0"/>
            <a:t>API</a:t>
          </a:r>
          <a:r>
            <a:rPr lang="ko-KR" altLang="en-US" sz="1500" kern="1200" dirty="0"/>
            <a:t>를 제공 함으로 </a:t>
          </a:r>
          <a:r>
            <a:rPr lang="en-US" altLang="ko-KR" sz="1500" kern="1200" dirty="0"/>
            <a:t>software </a:t>
          </a:r>
          <a:r>
            <a:rPr lang="ko-KR" altLang="en-US" sz="1500" kern="1200" dirty="0"/>
            <a:t>적으로 운용 가능</a:t>
          </a:r>
        </a:p>
      </dsp:txBody>
      <dsp:txXfrm>
        <a:off x="3253502" y="216695"/>
        <a:ext cx="6922387" cy="1300172"/>
      </dsp:txXfrm>
    </dsp:sp>
    <dsp:sp modelId="{6615DFC0-7157-40A6-9BB7-9AED62BBFA20}">
      <dsp:nvSpPr>
        <dsp:cNvPr id="0" name=""/>
        <dsp:cNvSpPr/>
      </dsp:nvSpPr>
      <dsp:spPr>
        <a:xfrm>
          <a:off x="2038" y="154728"/>
          <a:ext cx="3249424" cy="14277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1" kern="1200" dirty="0"/>
            <a:t>기술적 </a:t>
          </a:r>
        </a:p>
      </dsp:txBody>
      <dsp:txXfrm>
        <a:off x="71736" y="224426"/>
        <a:ext cx="3110028" cy="1288367"/>
      </dsp:txXfrm>
    </dsp:sp>
    <dsp:sp modelId="{FE43D6FB-9507-4806-9287-A569868277E4}">
      <dsp:nvSpPr>
        <dsp:cNvPr id="0" name=""/>
        <dsp:cNvSpPr/>
      </dsp:nvSpPr>
      <dsp:spPr>
        <a:xfrm>
          <a:off x="3281135" y="1878167"/>
          <a:ext cx="7538218" cy="142776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/>
            <a:t>실신 외의 응급상황</a:t>
          </a:r>
          <a:r>
            <a:rPr lang="en-US" altLang="ko-KR" sz="1900" kern="1200"/>
            <a:t>, </a:t>
          </a:r>
          <a:r>
            <a:rPr lang="ko-KR" altLang="en-US" sz="1900" kern="1200"/>
            <a:t>범죄</a:t>
          </a:r>
          <a:r>
            <a:rPr lang="en-US" altLang="ko-KR" sz="1900" kern="1200"/>
            <a:t>, </a:t>
          </a:r>
          <a:r>
            <a:rPr lang="ko-KR" altLang="en-US" sz="1900" kern="1200"/>
            <a:t>사회적인 이슈에 관련된 문제 해결</a:t>
          </a:r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/>
            <a:t>몸 약한 노약자들의 불안감 감소</a:t>
          </a:r>
        </a:p>
      </dsp:txBody>
      <dsp:txXfrm>
        <a:off x="3281135" y="2056637"/>
        <a:ext cx="7002807" cy="1070823"/>
      </dsp:txXfrm>
    </dsp:sp>
    <dsp:sp modelId="{90570964-23CD-46D2-ADEE-730C10768D04}">
      <dsp:nvSpPr>
        <dsp:cNvPr id="0" name=""/>
        <dsp:cNvSpPr/>
      </dsp:nvSpPr>
      <dsp:spPr>
        <a:xfrm>
          <a:off x="6622" y="1878167"/>
          <a:ext cx="3274512" cy="14277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1" kern="1200" dirty="0"/>
            <a:t>사회적</a:t>
          </a:r>
          <a:endParaRPr lang="ko-KR" altLang="en-US" sz="4400" kern="1200" dirty="0"/>
        </a:p>
      </dsp:txBody>
      <dsp:txXfrm>
        <a:off x="76320" y="1947865"/>
        <a:ext cx="3135116" cy="1288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0A3B1-355D-49D7-88D2-7DCB4C385353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CDBE4-0347-4A25-ACAF-47FD297F48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4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45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71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끄거나 킬 때 제대로 저장이 안되어서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69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7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73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50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0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4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3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Token </a:t>
            </a:r>
            <a:r>
              <a:rPr lang="en-US" altLang="ko-KR" dirty="0" err="1"/>
              <a:t>api</a:t>
            </a:r>
            <a:r>
              <a:rPr lang="ko-KR" altLang="en-US" dirty="0"/>
              <a:t> 접근용 토큰이 필요한데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자동화 할 예정</a:t>
            </a:r>
            <a:r>
              <a:rPr lang="en-US" altLang="ko-KR" dirty="0">
                <a:sym typeface="Wingdings" panose="05000000000000000000" pitchFamily="2" charset="2"/>
              </a:rPr>
              <a:t>			</a:t>
            </a:r>
          </a:p>
          <a:p>
            <a:r>
              <a:rPr lang="en-US" altLang="ko-KR" dirty="0"/>
              <a:t>Text</a:t>
            </a:r>
            <a:r>
              <a:rPr lang="ko-KR" altLang="en-US" dirty="0"/>
              <a:t>도 이벤트 발생시 자동으로 나오게 할 예정 </a:t>
            </a:r>
            <a:r>
              <a:rPr lang="en-US" altLang="ko-KR" dirty="0"/>
              <a:t>//</a:t>
            </a:r>
            <a:r>
              <a:rPr lang="ko-KR" altLang="en-US" dirty="0"/>
              <a:t>해당 알림이 뜬 지역 </a:t>
            </a:r>
            <a:r>
              <a:rPr lang="en-US" altLang="ko-KR" dirty="0"/>
              <a:t>CCTV</a:t>
            </a:r>
            <a:r>
              <a:rPr lang="ko-KR" altLang="en-US" dirty="0"/>
              <a:t>로 바로 볼 수 있게 만들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1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EDB4D-5ECF-069E-C5D5-C6F4BB6B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7200" b="1">
                <a:solidFill>
                  <a:srgbClr val="4262FF"/>
                </a:solidFill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51FC3-FE1E-7437-135A-D1FB458F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1642" y="3509963"/>
            <a:ext cx="4812632" cy="2133599"/>
          </a:xfrm>
        </p:spPr>
        <p:txBody>
          <a:bodyPr/>
          <a:lstStyle>
            <a:lvl1pPr marL="0" indent="0" algn="r">
              <a:buNone/>
              <a:defRPr sz="2400">
                <a:ea typeface="문체부 제목 돋음체" panose="020B0609000101010101" pitchFamily="49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48BC5-8E0A-3D22-6DD3-80BD1A7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6F8B0-EE3F-6511-A538-B046A0A3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5113-AE1A-2A22-DCC2-36B1D23E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980FE-46F2-62DC-DC65-8559CED0C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832133" cy="2191644"/>
          </a:xfrm>
        </p:spPr>
        <p:txBody>
          <a:bodyPr/>
          <a:lstStyle>
            <a:lvl1pPr algn="ctr"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A0D0D8-3533-3140-DC4E-A3D5749B8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4123" y="365125"/>
            <a:ext cx="6549677" cy="5811838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ea typeface="문체부 제목 돋음체" panose="020B0609000101010101" pitchFamily="49" charset="-127"/>
              </a:defRPr>
            </a:lvl1pPr>
            <a:lvl2pPr marL="914400" indent="-457200">
              <a:buFont typeface="+mj-lt"/>
              <a:buAutoNum type="arabicParenR"/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B8BD53-C0C8-5890-8925-E0B0B9D7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87F59-362B-8ADF-56E3-63082F1C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9D46-C07F-E16E-F5D1-D0AECAD8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7FBB281-1C01-60B8-7AEC-B9F436ED8286}"/>
              </a:ext>
            </a:extLst>
          </p:cNvPr>
          <p:cNvGrpSpPr/>
          <p:nvPr/>
        </p:nvGrpSpPr>
        <p:grpSpPr>
          <a:xfrm>
            <a:off x="1018186" y="1760581"/>
            <a:ext cx="2472159" cy="288138"/>
            <a:chOff x="1652976" y="2959066"/>
            <a:chExt cx="3826087" cy="313458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D03C1E08-92C4-30CA-D23E-0299701D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976" y="2959066"/>
              <a:ext cx="3826087" cy="31345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908F0742-E924-8E45-1207-C22A99BAF753}"/>
              </a:ext>
            </a:extLst>
          </p:cNvPr>
          <p:cNvGrpSpPr/>
          <p:nvPr/>
        </p:nvGrpSpPr>
        <p:grpSpPr>
          <a:xfrm>
            <a:off x="4214368" y="365125"/>
            <a:ext cx="45719" cy="5811838"/>
            <a:chOff x="6255458" y="507580"/>
            <a:chExt cx="43148" cy="9271840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57832E76-90CC-ECD8-9944-AA8FE242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77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8DAE4-F7CB-85FE-C887-2E241B5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605280"/>
            <a:ext cx="3198811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6377A-51E8-6BA0-D4CA-18B4608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22" y="1908239"/>
            <a:ext cx="7349502" cy="4428241"/>
          </a:xfrm>
        </p:spPr>
        <p:txBody>
          <a:bodyPr>
            <a:normAutofit/>
          </a:bodyPr>
          <a:lstStyle>
            <a:lvl1pPr marL="457200" indent="-457200">
              <a:buFont typeface="Trebuchet MS" panose="020B0603020202020204" pitchFamily="34" charset="0"/>
              <a:buChar char="−"/>
              <a:defRPr sz="2800">
                <a:ea typeface="문체부 제목 돋음체" panose="020B0609000101010101" pitchFamily="49" charset="-127"/>
              </a:defRPr>
            </a:lvl1pPr>
            <a:lvl2pPr marL="914400" indent="-457200">
              <a:buFont typeface="Trebuchet MS" panose="020B0603020202020204" pitchFamily="34" charset="0"/>
              <a:buChar char="−"/>
              <a:defRPr sz="2400">
                <a:ea typeface="문체부 제목 돋음체" panose="020B0609000101010101" pitchFamily="49" charset="-127"/>
              </a:defRPr>
            </a:lvl2pPr>
            <a:lvl3pPr marL="1257300" indent="-342900">
              <a:buFont typeface="Trebuchet MS" panose="020B0603020202020204" pitchFamily="34" charset="0"/>
              <a:buChar char="−"/>
              <a:defRPr sz="2000">
                <a:ea typeface="문체부 제목 돋음체" panose="020B0609000101010101" pitchFamily="49" charset="-127"/>
              </a:defRPr>
            </a:lvl3pPr>
            <a:lvl4pPr marL="17145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4pPr>
            <a:lvl5pPr marL="21717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7E975-0A9A-23DA-FE27-09567F9BD2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3462" y="1956121"/>
            <a:ext cx="3195635" cy="4155311"/>
          </a:xfrm>
        </p:spPr>
        <p:txBody>
          <a:bodyPr>
            <a:normAutofit/>
          </a:bodyPr>
          <a:lstStyle>
            <a:lvl1pPr marL="457200" indent="-457200" algn="l">
              <a:buAutoNum type="arabicPeriod"/>
              <a:defRPr sz="2000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</a:t>
            </a:r>
            <a:endParaRPr lang="en-US" altLang="ko-KR" dirty="0"/>
          </a:p>
          <a:p>
            <a:pPr lvl="0"/>
            <a:r>
              <a:rPr lang="ko-KR" altLang="en-US" dirty="0"/>
              <a:t>두번째</a:t>
            </a:r>
            <a:endParaRPr lang="en-US" altLang="ko-KR" dirty="0"/>
          </a:p>
          <a:p>
            <a:pPr lvl="0"/>
            <a:r>
              <a:rPr lang="ko-KR" altLang="en-US" dirty="0"/>
              <a:t>세번째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13E78-B0EC-3FA0-7F25-C8931B03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D6B4D-32B2-756A-58C8-5C7A2029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29C2DC-7BB2-B384-A248-AF18B20F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94EFC361-E96A-5C22-00C5-364F31872E0E}"/>
              </a:ext>
            </a:extLst>
          </p:cNvPr>
          <p:cNvGrpSpPr/>
          <p:nvPr/>
        </p:nvGrpSpPr>
        <p:grpSpPr>
          <a:xfrm>
            <a:off x="510286" y="1536791"/>
            <a:ext cx="3198811" cy="245530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6C18880E-80B1-7FE0-4059-B8C6ADC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69E7994A-20B4-C602-08DB-0B8195F37099}"/>
              </a:ext>
            </a:extLst>
          </p:cNvPr>
          <p:cNvGrpSpPr/>
          <p:nvPr/>
        </p:nvGrpSpPr>
        <p:grpSpPr>
          <a:xfrm>
            <a:off x="4038600" y="544512"/>
            <a:ext cx="45719" cy="5811838"/>
            <a:chOff x="6255458" y="507580"/>
            <a:chExt cx="43148" cy="9271840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C0F30736-982D-B09B-0969-8D748749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FB88B68E-13E7-5C9A-9F00-DA0AF11171CD}"/>
              </a:ext>
            </a:extLst>
          </p:cNvPr>
          <p:cNvGrpSpPr/>
          <p:nvPr/>
        </p:nvGrpSpPr>
        <p:grpSpPr>
          <a:xfrm>
            <a:off x="4413823" y="521520"/>
            <a:ext cx="7349502" cy="205294"/>
            <a:chOff x="5358343" y="639654"/>
            <a:chExt cx="12520386" cy="313458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D6334377-F2DD-B4CA-A1C9-80185E2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D28B84E2-9EBF-C60E-9F52-ADDFC5556DA5}"/>
              </a:ext>
            </a:extLst>
          </p:cNvPr>
          <p:cNvGrpSpPr/>
          <p:nvPr/>
        </p:nvGrpSpPr>
        <p:grpSpPr>
          <a:xfrm>
            <a:off x="4413823" y="1573953"/>
            <a:ext cx="7349502" cy="205294"/>
            <a:chOff x="5358343" y="639654"/>
            <a:chExt cx="12520386" cy="313458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86AE9E8C-8D1B-A685-107B-B1D6796A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37288FF-A2AA-64C1-A2BB-D170AA27D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3822" y="629294"/>
            <a:ext cx="7349501" cy="105389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ea typeface="문체부 제목 돋음체" panose="020B0609000101010101" pitchFamily="49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4321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E01CB-E90A-06C0-5ED8-F128D68D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ADF52-1644-27FC-5F09-5AEBE3B6C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8470C-0920-C0DE-CC0A-78F496F6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23AA5-42F8-C898-13B7-FEDBA7F3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59EA-B7F8-A80A-F59C-C69FD1B0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87CC650-E6FF-E4A7-10B4-1171E652BA9B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7A42EA24-1076-280E-7988-91181102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99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630E7-A4A4-10AE-D882-0212FADF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 w="38100">
            <a:noFill/>
          </a:ln>
        </p:spPr>
        <p:txBody>
          <a:bodyPr anchor="ctr"/>
          <a:lstStyle>
            <a:lvl1pPr algn="ctr">
              <a:defRPr sz="6000">
                <a:solidFill>
                  <a:srgbClr val="4262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09DEE7-48A2-6B49-20AB-6BAB0A0B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80421-4809-CA51-5DA4-32FF263A8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80CEA-403C-6B97-BD31-C63C5BD3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F5EAC-B07E-0445-486E-8CA6FB4B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A3DA974-E746-AB46-1F3A-F25AE16D7535}"/>
              </a:ext>
            </a:extLst>
          </p:cNvPr>
          <p:cNvGrpSpPr/>
          <p:nvPr/>
        </p:nvGrpSpPr>
        <p:grpSpPr>
          <a:xfrm>
            <a:off x="2925762" y="1568792"/>
            <a:ext cx="6340475" cy="281891"/>
            <a:chOff x="290020" y="1802637"/>
            <a:chExt cx="17587306" cy="313458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93C08E42-DCC0-5C9A-3B5F-B45381D8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A70279DA-970F-F942-7742-7F251BC139A2}"/>
              </a:ext>
            </a:extLst>
          </p:cNvPr>
          <p:cNvGrpSpPr/>
          <p:nvPr/>
        </p:nvGrpSpPr>
        <p:grpSpPr>
          <a:xfrm>
            <a:off x="2925762" y="4435024"/>
            <a:ext cx="6340475" cy="281891"/>
            <a:chOff x="290020" y="1802637"/>
            <a:chExt cx="17587306" cy="313458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2CCB2BA3-4340-9592-790E-76032376C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53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8295C-FF00-E55E-C2C7-E3F480F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E22F2-8B3F-3ADF-DB97-B311172C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764E7-AE6C-E3DE-6E19-0F725B6ED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E3097B-D5E2-96B6-8ACF-F26DB8D80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59F65B-4B44-F4E9-E409-7D8043C53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8BE88C-91E7-445A-5E4B-C665AD88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2C9B7C-9115-8862-09DD-A819BD0A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607F90-F572-DBC1-1E9F-13D540E7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A2B4257B-495C-A89B-1D4E-311901F85893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575E2E93-D93A-6C02-F391-AFB6FDB0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67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AAE0E-34B6-4444-5A45-DA0D533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658DE0-8BAC-E56E-78EE-DD6D805F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69BA68-8768-6321-96D7-4D1371D5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E61F7-CA5D-C16E-018C-563AA5E0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29CED9B-CBF3-D29F-8CD5-E404FF5F4178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8EC9F268-B890-A149-9A39-3815F431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03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7DB65D-1FE7-2240-24A2-FCD68DDB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624E00-71DB-A1B5-5E77-205AC601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78AA39-CA9F-CC74-764C-66B277F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9D4E3-58AF-FE04-3FE9-79B0A807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1C00C2-C14F-F951-B758-FB90E6F46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180F2-0DB2-10CB-C8DC-67C303B44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AAA36-4C60-437F-86A5-27BE800E394D}" type="datetimeFigureOut">
              <a:rPr lang="ko-KR" altLang="en-US" smtClean="0"/>
              <a:t>2023-03-22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94D35-1E8D-5C35-8846-23DB6552E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524B5-8686-48F3-D375-765FE877A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DF17-67BA-4B16-9C68-0331FECBFAF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3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문체부 제목 돋음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18E9A-C66D-AEC6-7D8E-C54E4DD0D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48" y="976220"/>
            <a:ext cx="9234851" cy="2387600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ko-KR" altLang="en-US" sz="6600" dirty="0"/>
              <a:t>딥러닝을 통한</a:t>
            </a:r>
            <a:br>
              <a:rPr lang="en-US" altLang="ko-KR" sz="6600" dirty="0"/>
            </a:br>
            <a:r>
              <a:rPr lang="ko-KR" altLang="en-US" sz="6600" dirty="0"/>
              <a:t>영상기반 응급상황</a:t>
            </a:r>
            <a:br>
              <a:rPr lang="en-US" altLang="ko-KR" sz="6600" dirty="0"/>
            </a:br>
            <a:r>
              <a:rPr lang="ko-KR" altLang="en-US" sz="6600" dirty="0"/>
              <a:t>탐지 및 대응 시스템</a:t>
            </a:r>
            <a:endParaRPr lang="en-US" altLang="ko-KR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0E9F79-A4A3-0545-1F4F-B88DA00CD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639" y="4254519"/>
            <a:ext cx="4846321" cy="2133599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spc="600" dirty="0" err="1"/>
              <a:t>팀명</a:t>
            </a:r>
            <a:r>
              <a:rPr lang="ko-KR" altLang="en-US" sz="2000" b="1" spc="600" dirty="0"/>
              <a:t>   </a:t>
            </a:r>
            <a:r>
              <a:rPr lang="en-US" altLang="ko-KR" sz="2000" b="1" spc="600" dirty="0"/>
              <a:t>: BlackSwan</a:t>
            </a:r>
          </a:p>
          <a:p>
            <a:pPr algn="l"/>
            <a:r>
              <a:rPr lang="ko-KR" altLang="en-US" sz="2000" b="1" spc="600" dirty="0"/>
              <a:t>발표자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 err="1"/>
              <a:t>정헌수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/>
              <a:t>팀원</a:t>
            </a:r>
            <a:r>
              <a:rPr lang="en-US" altLang="ko-KR" sz="2000" b="1" spc="600" dirty="0"/>
              <a:t>   : </a:t>
            </a:r>
            <a:r>
              <a:rPr lang="ko-KR" altLang="en-US" sz="2000" b="1" spc="600" dirty="0"/>
              <a:t>황성민</a:t>
            </a:r>
            <a:r>
              <a:rPr lang="en-US" altLang="ko-KR" sz="2000" b="1" spc="600" dirty="0"/>
              <a:t>  </a:t>
            </a:r>
            <a:r>
              <a:rPr lang="ko-KR" altLang="en-US" sz="2000" b="1" spc="600" dirty="0"/>
              <a:t>이민우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>
                <a:solidFill>
                  <a:schemeClr val="bg1"/>
                </a:solidFill>
              </a:rPr>
              <a:t>팀원</a:t>
            </a:r>
            <a:r>
              <a:rPr lang="en-US" altLang="ko-KR" sz="2000" b="1" spc="600" dirty="0"/>
              <a:t> </a:t>
            </a:r>
            <a:r>
              <a:rPr lang="en-US" altLang="ko-KR" sz="2000" b="1" spc="600" dirty="0">
                <a:solidFill>
                  <a:schemeClr val="bg1"/>
                </a:solidFill>
              </a:rPr>
              <a:t>:</a:t>
            </a:r>
            <a:r>
              <a:rPr lang="en-US" altLang="ko-KR" sz="2000" b="1" spc="600" dirty="0"/>
              <a:t>   </a:t>
            </a:r>
            <a:r>
              <a:rPr lang="ko-KR" altLang="en-US" sz="2000" b="1" spc="600" dirty="0" err="1"/>
              <a:t>조찬우</a:t>
            </a:r>
            <a:r>
              <a:rPr lang="en-US" altLang="ko-KR" sz="2000" b="1" spc="600" dirty="0"/>
              <a:t>  </a:t>
            </a:r>
            <a:r>
              <a:rPr lang="ko-KR" altLang="en-US" sz="2000" b="1" spc="600" dirty="0"/>
              <a:t>최승현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/>
              <a:t>지도교수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한승완 교수님</a:t>
            </a:r>
            <a:endParaRPr lang="en-US" altLang="ko-KR" sz="2000" b="1" spc="600" dirty="0"/>
          </a:p>
        </p:txBody>
      </p:sp>
      <p:pic>
        <p:nvPicPr>
          <p:cNvPr id="5" name="그래픽 4" descr="인공 지능 윤곽선">
            <a:extLst>
              <a:ext uri="{FF2B5EF4-FFF2-40B4-BE49-F238E27FC236}">
                <a16:creationId xmlns:a16="http://schemas.microsoft.com/office/drawing/2014/main" id="{CD745A9E-C8CB-72DC-2F82-D1E4D4A9FA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1247" y="1695880"/>
            <a:ext cx="2113289" cy="21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4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세부기능 및 개발 담당자</a:t>
            </a:r>
            <a:endParaRPr lang="ko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06D569-1DE0-22BF-39C8-8160F109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15419"/>
              </p:ext>
            </p:extLst>
          </p:nvPr>
        </p:nvGraphicFramePr>
        <p:xfrm>
          <a:off x="838200" y="1741031"/>
          <a:ext cx="10515600" cy="475184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03630">
                  <a:extLst>
                    <a:ext uri="{9D8B030D-6E8A-4147-A177-3AD203B41FA5}">
                      <a16:colId xmlns:a16="http://schemas.microsoft.com/office/drawing/2014/main" val="4061889476"/>
                    </a:ext>
                  </a:extLst>
                </a:gridCol>
                <a:gridCol w="6615530">
                  <a:extLst>
                    <a:ext uri="{9D8B030D-6E8A-4147-A177-3AD203B41FA5}">
                      <a16:colId xmlns:a16="http://schemas.microsoft.com/office/drawing/2014/main" val="3716375886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375721944"/>
                    </a:ext>
                  </a:extLst>
                </a:gridCol>
              </a:tblGrid>
              <a:tr h="310701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상세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>
                          <a:latin typeface="+mj-ea"/>
                          <a:ea typeface="+mj-ea"/>
                        </a:rPr>
                        <a:t>담당자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840150"/>
                  </a:ext>
                </a:extLst>
              </a:tr>
              <a:tr h="5176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실신자</a:t>
                      </a:r>
                      <a:r>
                        <a:rPr lang="ko-KR" altLang="en-US" b="1" dirty="0"/>
                        <a:t>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실시간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실신자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탐지 학습 모델 개발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정헌수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최승현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610069"/>
                  </a:ext>
                </a:extLst>
              </a:tr>
              <a:tr h="517654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지능형 카메라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  <a:p>
                      <a:pPr algn="just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지능형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CCTV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황성민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이민우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98679"/>
                  </a:ext>
                </a:extLst>
              </a:tr>
              <a:tr h="51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CCTV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케이스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조찬우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황성민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295614"/>
                  </a:ext>
                </a:extLst>
              </a:tr>
              <a:tr h="517654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대응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자율운행 시스템 개발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이민우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조찬우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855515"/>
                  </a:ext>
                </a:extLst>
              </a:tr>
              <a:tr h="517654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인터페이스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이벤트 및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관리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 err="1"/>
                        <a:t>조찬우</a:t>
                      </a:r>
                      <a:endParaRPr lang="en-US" altLang="ko-KR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부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황성민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23919"/>
                  </a:ext>
                </a:extLst>
              </a:tr>
              <a:tr h="51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통합 모니터링 웹페이지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663939"/>
                  </a:ext>
                </a:extLst>
              </a:tr>
              <a:tr h="51765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데이터 베이스 구축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데이터 베이스 모델 구축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최승현</a:t>
                      </a:r>
                      <a:endParaRPr lang="en-US" altLang="ko-KR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부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 err="1"/>
                        <a:t>정헌수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65060"/>
                  </a:ext>
                </a:extLst>
              </a:tr>
              <a:tr h="51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데이터 베이스 정규화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4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49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추진일정</a:t>
            </a:r>
            <a:endParaRPr lang="ko-KR" altLang="en-US" b="1" dirty="0"/>
          </a:p>
        </p:txBody>
      </p:sp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FE2EC4B9-FEA8-5949-0381-2ECF9CD27D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456168"/>
              </p:ext>
            </p:extLst>
          </p:nvPr>
        </p:nvGraphicFramePr>
        <p:xfrm>
          <a:off x="1057656" y="2067914"/>
          <a:ext cx="9815566" cy="3991860"/>
        </p:xfrm>
        <a:graphic>
          <a:graphicData uri="http://schemas.openxmlformats.org/drawingml/2006/table">
            <a:tbl>
              <a:tblPr firstRow="1" bandRow="1"/>
              <a:tblGrid>
                <a:gridCol w="2231136">
                  <a:extLst>
                    <a:ext uri="{9D8B030D-6E8A-4147-A177-3AD203B41FA5}">
                      <a16:colId xmlns:a16="http://schemas.microsoft.com/office/drawing/2014/main" val="206697396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1724599389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4108769632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3887875933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3872046787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1890733161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2223480907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4199017473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1969470000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2174486763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4119592714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3497430465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4016537566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842029444"/>
                    </a:ext>
                  </a:extLst>
                </a:gridCol>
                <a:gridCol w="541745">
                  <a:extLst>
                    <a:ext uri="{9D8B030D-6E8A-4147-A177-3AD203B41FA5}">
                      <a16:colId xmlns:a16="http://schemas.microsoft.com/office/drawing/2014/main" val="3155006595"/>
                    </a:ext>
                  </a:extLst>
                </a:gridCol>
              </a:tblGrid>
              <a:tr h="3430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l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7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9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11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12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13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14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297FD5"/>
                      </a:solidFill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71159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딥러닝 모델 구축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gridSpan="1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15432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b="1" dirty="0"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설계 및 구현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gridSpan="1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69756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CCTV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제작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gridSpan="1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90190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자율주행 </a:t>
                      </a:r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드론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gridSpan="1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071214"/>
                  </a:ext>
                </a:extLst>
              </a:tr>
              <a:tr h="7252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시스템 통합</a:t>
                      </a: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gridSpan="1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w Cen MT"/>
                        </a:defRPr>
                      </a:lvl9pPr>
                    </a:lstStyle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solidFill>
                        <a:srgbClr val="297FD5"/>
                      </a:solidFill>
                    </a:lnL>
                    <a:lnR w="12700" cmpd="sng">
                      <a:solidFill>
                        <a:srgbClr val="297FD5"/>
                      </a:solidFill>
                    </a:lnR>
                    <a:lnT w="12700" cmpd="sng">
                      <a:solidFill>
                        <a:srgbClr val="297FD5"/>
                      </a:solidFill>
                    </a:lnT>
                    <a:lnB w="12700" cmpd="sng">
                      <a:solidFill>
                        <a:srgbClr val="297F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7F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63228"/>
                  </a:ext>
                </a:extLst>
              </a:tr>
            </a:tbl>
          </a:graphicData>
        </a:graphic>
      </p:graphicFrame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B467537-5820-42E8-C5E7-25C636FA8BF3}"/>
              </a:ext>
            </a:extLst>
          </p:cNvPr>
          <p:cNvCxnSpPr>
            <a:cxnSpLocks/>
          </p:cNvCxnSpPr>
          <p:nvPr/>
        </p:nvCxnSpPr>
        <p:spPr>
          <a:xfrm>
            <a:off x="3657755" y="2776738"/>
            <a:ext cx="5486245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31B36BC-0774-9628-47D3-EE203120B022}"/>
              </a:ext>
            </a:extLst>
          </p:cNvPr>
          <p:cNvCxnSpPr>
            <a:cxnSpLocks/>
          </p:cNvCxnSpPr>
          <p:nvPr/>
        </p:nvCxnSpPr>
        <p:spPr>
          <a:xfrm>
            <a:off x="4678680" y="3507899"/>
            <a:ext cx="3335767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F0AEE6-ABEB-5A0A-0FFB-8403C9D80366}"/>
              </a:ext>
            </a:extLst>
          </p:cNvPr>
          <p:cNvCxnSpPr>
            <a:cxnSpLocks/>
          </p:cNvCxnSpPr>
          <p:nvPr/>
        </p:nvCxnSpPr>
        <p:spPr>
          <a:xfrm>
            <a:off x="4678680" y="4211987"/>
            <a:ext cx="2754854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81516A9-8DF3-9B79-3FED-2E40682E807C}"/>
              </a:ext>
            </a:extLst>
          </p:cNvPr>
          <p:cNvCxnSpPr>
            <a:cxnSpLocks/>
          </p:cNvCxnSpPr>
          <p:nvPr/>
        </p:nvCxnSpPr>
        <p:spPr>
          <a:xfrm>
            <a:off x="6960198" y="4943148"/>
            <a:ext cx="2076226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29CC34-5A17-6DA3-FCB7-21F96AB0EA6B}"/>
              </a:ext>
            </a:extLst>
          </p:cNvPr>
          <p:cNvCxnSpPr>
            <a:cxnSpLocks/>
          </p:cNvCxnSpPr>
          <p:nvPr/>
        </p:nvCxnSpPr>
        <p:spPr>
          <a:xfrm>
            <a:off x="9036424" y="5676462"/>
            <a:ext cx="1540136" cy="0"/>
          </a:xfrm>
          <a:prstGeom prst="straightConnector1">
            <a:avLst/>
          </a:prstGeom>
          <a:noFill/>
          <a:ln w="38100" cap="flat" cmpd="sng" algn="ctr">
            <a:solidFill>
              <a:srgbClr val="4A66AC"/>
            </a:solidFill>
            <a:prstDash val="solid"/>
            <a:tailEnd type="triangle"/>
          </a:ln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E22113-39C8-EC45-8C1B-45C5EE663064}"/>
              </a:ext>
            </a:extLst>
          </p:cNvPr>
          <p:cNvSpPr txBox="1"/>
          <p:nvPr/>
        </p:nvSpPr>
        <p:spPr>
          <a:xfrm>
            <a:off x="10109371" y="1733107"/>
            <a:ext cx="934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단위</a:t>
            </a:r>
            <a:r>
              <a:rPr lang="en-US" altLang="ko-KR" sz="1300" dirty="0"/>
              <a:t> (</a:t>
            </a:r>
            <a:r>
              <a:rPr lang="ko-KR" altLang="en-US" sz="1300" dirty="0"/>
              <a:t>주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53048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02</a:t>
            </a:r>
            <a:br>
              <a:rPr lang="en-US" altLang="ko-KR" b="1" dirty="0"/>
            </a:br>
            <a:r>
              <a:rPr lang="ko-KR" altLang="en-US" b="1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40082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기대 효과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216F5-5BF2-1E97-BF5C-4934D4EEE7F4}"/>
              </a:ext>
            </a:extLst>
          </p:cNvPr>
          <p:cNvSpPr txBox="1"/>
          <p:nvPr/>
        </p:nvSpPr>
        <p:spPr>
          <a:xfrm>
            <a:off x="-2539690" y="2453123"/>
            <a:ext cx="609414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돋움"/>
              <a:ea typeface="한컴돋움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86C89919-C9F0-4BCF-F638-51928858E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120939"/>
              </p:ext>
            </p:extLst>
          </p:nvPr>
        </p:nvGraphicFramePr>
        <p:xfrm>
          <a:off x="838200" y="2453123"/>
          <a:ext cx="10825976" cy="330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014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03</a:t>
            </a:r>
            <a:br>
              <a:rPr lang="en-US" altLang="ko-KR" b="1" dirty="0"/>
            </a:br>
            <a:r>
              <a:rPr lang="ko-KR" altLang="en-US" b="1" dirty="0"/>
              <a:t>진행상황 및 목표</a:t>
            </a:r>
          </a:p>
        </p:txBody>
      </p:sp>
    </p:spTree>
    <p:extLst>
      <p:ext uri="{BB962C8B-B14F-4D97-AF65-F5344CB8AC3E}">
        <p14:creationId xmlns:p14="http://schemas.microsoft.com/office/powerpoint/2010/main" val="252747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 dirty="0"/>
              <a:t>03. </a:t>
            </a:r>
            <a:r>
              <a:rPr lang="ko-KR" altLang="en-US" sz="2600" b="1" spc="-300" dirty="0"/>
              <a:t>진행상황 및 목표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63" y="1956121"/>
            <a:ext cx="3509898" cy="4155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spc="-150" dirty="0">
                <a:solidFill>
                  <a:srgbClr val="3F5FFF"/>
                </a:solidFill>
              </a:rPr>
              <a:t>지능형 </a:t>
            </a:r>
            <a:r>
              <a:rPr lang="en-US" altLang="ko-KR" sz="2100" b="1" spc="-150" dirty="0">
                <a:solidFill>
                  <a:srgbClr val="3F5FFF"/>
                </a:solidFill>
              </a:rPr>
              <a:t>CCTV</a:t>
            </a:r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카카오톡 알림 시스템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자율주행 </a:t>
            </a:r>
            <a:r>
              <a:rPr lang="ko-KR" altLang="en-US" sz="2100" b="1" dirty="0" err="1"/>
              <a:t>드론</a:t>
            </a:r>
            <a:r>
              <a:rPr lang="ko-KR" altLang="en-US" sz="2100" b="1" dirty="0"/>
              <a:t> 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 err="1"/>
              <a:t>실신자</a:t>
            </a:r>
            <a:r>
              <a:rPr lang="ko-KR" altLang="en-US" sz="2100" b="1" dirty="0"/>
              <a:t> 탐지 모델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통합모니터링 웹페이지</a:t>
            </a:r>
            <a:endParaRPr lang="en-US" altLang="ko-KR" sz="2100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2421" y="626726"/>
            <a:ext cx="7349501" cy="1053897"/>
          </a:xfrm>
        </p:spPr>
        <p:txBody>
          <a:bodyPr/>
          <a:lstStyle/>
          <a:p>
            <a:r>
              <a:rPr lang="ko-KR" altLang="en-US" b="1" dirty="0"/>
              <a:t>지능형 </a:t>
            </a:r>
            <a:r>
              <a:rPr lang="en-US" altLang="ko-KR" b="1" dirty="0"/>
              <a:t>CCTV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C5F903-A15A-9D3D-F7A2-4D6E70B0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86" y="1899564"/>
            <a:ext cx="4436874" cy="2605716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1A058F86-0C37-F759-F1CC-4FC89B934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8773608">
            <a:extLst>
              <a:ext uri="{FF2B5EF4-FFF2-40B4-BE49-F238E27FC236}">
                <a16:creationId xmlns:a16="http://schemas.microsoft.com/office/drawing/2014/main" id="{568DD4DF-DEAA-0DA5-E94D-D0DA2922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63248" y="2519464"/>
            <a:ext cx="2986747" cy="443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보안 카메라 단색으로 채워진">
            <a:extLst>
              <a:ext uri="{FF2B5EF4-FFF2-40B4-BE49-F238E27FC236}">
                <a16:creationId xmlns:a16="http://schemas.microsoft.com/office/drawing/2014/main" id="{0A9DDC4C-6B33-AAD6-94FD-DFFE82A20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1405" y="676140"/>
            <a:ext cx="914400" cy="914400"/>
          </a:xfrm>
          <a:prstGeom prst="rect">
            <a:avLst/>
          </a:prstGeom>
        </p:spPr>
      </p:pic>
      <p:pic>
        <p:nvPicPr>
          <p:cNvPr id="1026" name="Picture 2" descr="AI영상인식기술 젯슨나노 - 온오프믹스 :: 모임문화 플랫폼">
            <a:extLst>
              <a:ext uri="{FF2B5EF4-FFF2-40B4-BE49-F238E27FC236}">
                <a16:creationId xmlns:a16="http://schemas.microsoft.com/office/drawing/2014/main" id="{AA307A32-2C38-CBBB-C9EC-83104C0A7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72" y="2151363"/>
            <a:ext cx="3560228" cy="35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      </a:t>
            </a:r>
            <a:r>
              <a:rPr lang="ko-KR" altLang="en-US" b="1"/>
              <a:t>카카오톡 알림 시스템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8C9C28-81D0-0F69-5E3F-60FCE806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57" y="767941"/>
            <a:ext cx="777193" cy="777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55F07F-AA08-D1D9-868D-8FCD1E0B6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29" y="2177607"/>
            <a:ext cx="5704403" cy="3933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FE1F6-6264-9DFF-8498-146D12D06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572" y="1680768"/>
            <a:ext cx="2973659" cy="500826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C4C1E31-D694-0089-3C5D-4B8AEC7D71D3}"/>
              </a:ext>
            </a:extLst>
          </p:cNvPr>
          <p:cNvSpPr txBox="1">
            <a:spLocks/>
          </p:cNvSpPr>
          <p:nvPr/>
        </p:nvSpPr>
        <p:spPr>
          <a:xfrm>
            <a:off x="499098" y="1126273"/>
            <a:ext cx="3195635" cy="538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문체부 제목 돋음체" panose="020B0609000101010101" pitchFamily="49" charset="-127"/>
                <a:cs typeface="+mj-cs"/>
              </a:defRPr>
            </a:lvl1pPr>
          </a:lstStyle>
          <a:p>
            <a:r>
              <a:rPr lang="en-US" altLang="ko-KR" sz="2600" b="1" spc="-300"/>
              <a:t>03. </a:t>
            </a:r>
            <a:r>
              <a:rPr lang="ko-KR" altLang="en-US" sz="2600" b="1" spc="-300"/>
              <a:t>진행상황 및 목표</a:t>
            </a:r>
            <a:endParaRPr lang="ko-KR" altLang="en-US" sz="2600" b="1" spc="-300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63665C6B-9072-46D5-A7B9-A501FC2E5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63" y="1956121"/>
            <a:ext cx="3509898" cy="4155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spc="-150" dirty="0"/>
              <a:t>지능형 </a:t>
            </a:r>
            <a:r>
              <a:rPr lang="en-US" altLang="ko-KR" sz="2100" b="1" spc="-150" dirty="0"/>
              <a:t>CCTV</a:t>
            </a:r>
          </a:p>
          <a:p>
            <a:pPr>
              <a:lnSpc>
                <a:spcPct val="150000"/>
              </a:lnSpc>
            </a:pPr>
            <a:r>
              <a:rPr lang="ko-KR" altLang="en-US" sz="2100" b="1" dirty="0">
                <a:solidFill>
                  <a:srgbClr val="3F5FFF"/>
                </a:solidFill>
              </a:rPr>
              <a:t>카카오톡 알림 시스템</a:t>
            </a:r>
            <a:endParaRPr lang="en-US" altLang="ko-KR" sz="2100" b="1" dirty="0">
              <a:solidFill>
                <a:srgbClr val="3F5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자율주행 </a:t>
            </a:r>
            <a:r>
              <a:rPr lang="ko-KR" altLang="en-US" sz="2100" b="1" dirty="0" err="1"/>
              <a:t>드론</a:t>
            </a:r>
            <a:r>
              <a:rPr lang="ko-KR" altLang="en-US" sz="2100" b="1" dirty="0"/>
              <a:t> 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 err="1"/>
              <a:t>실신자</a:t>
            </a:r>
            <a:r>
              <a:rPr lang="ko-KR" altLang="en-US" sz="2100" b="1" dirty="0"/>
              <a:t> 탐지 모델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통합모니터링 웹페이지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2896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8928" y="662437"/>
            <a:ext cx="7349501" cy="1053897"/>
          </a:xfrm>
        </p:spPr>
        <p:txBody>
          <a:bodyPr/>
          <a:lstStyle/>
          <a:p>
            <a:r>
              <a:rPr lang="ko-KR" altLang="en-US" b="1" dirty="0"/>
              <a:t>자율주행 </a:t>
            </a:r>
            <a:r>
              <a:rPr lang="ko-KR" altLang="en-US" b="1" dirty="0" err="1"/>
              <a:t>드론</a:t>
            </a:r>
            <a:endParaRPr lang="ko-KR" altLang="en-US" b="1" dirty="0"/>
          </a:p>
        </p:txBody>
      </p:sp>
      <p:pic>
        <p:nvPicPr>
          <p:cNvPr id="6" name="그래픽 5" descr="쿼드콥터 단색으로 채워진">
            <a:extLst>
              <a:ext uri="{FF2B5EF4-FFF2-40B4-BE49-F238E27FC236}">
                <a16:creationId xmlns:a16="http://schemas.microsoft.com/office/drawing/2014/main" id="{8BB8174E-3655-F05C-FE2C-4D052E4E5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9625" y="726223"/>
            <a:ext cx="800100" cy="800100"/>
          </a:xfrm>
          <a:prstGeom prst="rect">
            <a:avLst/>
          </a:prstGeom>
        </p:spPr>
      </p:pic>
      <p:pic>
        <p:nvPicPr>
          <p:cNvPr id="3" name="KakaoTalk_20221209_224334926">
            <a:hlinkClick r:id="" action="ppaction://media"/>
            <a:extLst>
              <a:ext uri="{FF2B5EF4-FFF2-40B4-BE49-F238E27FC236}">
                <a16:creationId xmlns:a16="http://schemas.microsoft.com/office/drawing/2014/main" id="{808F0B41-101E-5C42-6CF4-60AECF6FA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19675" y="1673471"/>
            <a:ext cx="3857625" cy="492412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7B0E426-DEF3-09F5-2FB4-CB000CFC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 dirty="0"/>
              <a:t>03. </a:t>
            </a:r>
            <a:r>
              <a:rPr lang="ko-KR" altLang="en-US" sz="2600" b="1" spc="-300" dirty="0"/>
              <a:t>진행상황 및 목표</a:t>
            </a:r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707808A1-9DED-8D64-8B97-B6B408B87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63" y="1956121"/>
            <a:ext cx="3509898" cy="4155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spc="-150" dirty="0"/>
              <a:t>지능형 </a:t>
            </a:r>
            <a:r>
              <a:rPr lang="en-US" altLang="ko-KR" sz="2100" b="1" spc="-150" dirty="0"/>
              <a:t>CCTV</a:t>
            </a:r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카카오톡 알림 시스템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>
                <a:solidFill>
                  <a:srgbClr val="3F5FFF"/>
                </a:solidFill>
              </a:rPr>
              <a:t>자율주행 </a:t>
            </a:r>
            <a:r>
              <a:rPr lang="ko-KR" altLang="en-US" sz="2100" b="1" dirty="0" err="1">
                <a:solidFill>
                  <a:srgbClr val="3F5FFF"/>
                </a:solidFill>
              </a:rPr>
              <a:t>드론</a:t>
            </a:r>
            <a:r>
              <a:rPr lang="ko-KR" altLang="en-US" sz="2100" b="1" dirty="0">
                <a:solidFill>
                  <a:srgbClr val="3F5FFF"/>
                </a:solidFill>
              </a:rPr>
              <a:t> </a:t>
            </a:r>
            <a:endParaRPr lang="en-US" altLang="ko-KR" sz="2100" b="1" dirty="0">
              <a:solidFill>
                <a:srgbClr val="3F5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100" b="1" dirty="0" err="1"/>
              <a:t>실신자</a:t>
            </a:r>
            <a:r>
              <a:rPr lang="ko-KR" altLang="en-US" sz="2100" b="1" dirty="0"/>
              <a:t> 탐지 모델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통합모니터링 웹페이지</a:t>
            </a:r>
            <a:endParaRPr lang="en-US" altLang="ko-KR" sz="21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64185B-3B1F-D829-1E08-ED9FE64D0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204" y="2432887"/>
            <a:ext cx="5202064" cy="32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8928" y="662437"/>
            <a:ext cx="7349501" cy="1053897"/>
          </a:xfrm>
        </p:spPr>
        <p:txBody>
          <a:bodyPr/>
          <a:lstStyle/>
          <a:p>
            <a:r>
              <a:rPr lang="ko-KR" altLang="en-US" b="1" dirty="0" err="1"/>
              <a:t>실신자</a:t>
            </a:r>
            <a:r>
              <a:rPr lang="ko-KR" altLang="en-US" b="1" dirty="0"/>
              <a:t> 탐지 모델</a:t>
            </a:r>
            <a:endParaRPr lang="ko-KR" altLang="en-US" sz="1800" b="1" dirty="0"/>
          </a:p>
        </p:txBody>
      </p:sp>
      <p:pic>
        <p:nvPicPr>
          <p:cNvPr id="43" name="그래픽 42" descr="걷기 윤곽선">
            <a:extLst>
              <a:ext uri="{FF2B5EF4-FFF2-40B4-BE49-F238E27FC236}">
                <a16:creationId xmlns:a16="http://schemas.microsoft.com/office/drawing/2014/main" id="{97B1A096-5CC3-B295-69F4-ED99E760F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528" y="721464"/>
            <a:ext cx="809618" cy="80961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A79F648-8AC4-8D4D-0541-54BE1D1A0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39164304">
            <a:extLst>
              <a:ext uri="{FF2B5EF4-FFF2-40B4-BE49-F238E27FC236}">
                <a16:creationId xmlns:a16="http://schemas.microsoft.com/office/drawing/2014/main" id="{5E8EA667-8002-11C1-C7B6-6E13F26A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28" y="1880708"/>
            <a:ext cx="6560862" cy="40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5752CAC-3ED8-BDD5-4BCE-24F6EC51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 dirty="0"/>
              <a:t>03. </a:t>
            </a:r>
            <a:r>
              <a:rPr lang="ko-KR" altLang="en-US" sz="2600" b="1" spc="-300" dirty="0"/>
              <a:t>진행상황 및 목표</a:t>
            </a:r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2F0CA7C-25D5-99C6-F483-D28841BA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63" y="1956121"/>
            <a:ext cx="3509898" cy="4155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spc="-150" dirty="0"/>
              <a:t>지능형 </a:t>
            </a:r>
            <a:r>
              <a:rPr lang="en-US" altLang="ko-KR" sz="2100" b="1" spc="-150" dirty="0"/>
              <a:t>CCTV</a:t>
            </a:r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카카오톡 알림 시스템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자율주행 </a:t>
            </a:r>
            <a:r>
              <a:rPr lang="ko-KR" altLang="en-US" sz="2100" b="1" dirty="0" err="1"/>
              <a:t>드론</a:t>
            </a:r>
            <a:r>
              <a:rPr lang="ko-KR" altLang="en-US" sz="2100" b="1" dirty="0"/>
              <a:t> 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 err="1">
                <a:solidFill>
                  <a:srgbClr val="3F5FFF"/>
                </a:solidFill>
              </a:rPr>
              <a:t>실신자</a:t>
            </a:r>
            <a:r>
              <a:rPr lang="ko-KR" altLang="en-US" sz="2100" b="1" dirty="0">
                <a:solidFill>
                  <a:srgbClr val="3F5FFF"/>
                </a:solidFill>
              </a:rPr>
              <a:t> 탐지 모델</a:t>
            </a:r>
            <a:endParaRPr lang="en-US" altLang="ko-KR" sz="2100" b="1" dirty="0">
              <a:solidFill>
                <a:srgbClr val="3F5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통합모니터링 웹페이지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7435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2421" y="626726"/>
            <a:ext cx="7349501" cy="1053897"/>
          </a:xfrm>
        </p:spPr>
        <p:txBody>
          <a:bodyPr/>
          <a:lstStyle/>
          <a:p>
            <a:r>
              <a:rPr lang="ko-KR" altLang="en-US" b="1" dirty="0"/>
              <a:t>통합모니터링 웹페이지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0C750D-00FC-A38F-6AD2-11B759E6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22" y="1857339"/>
            <a:ext cx="7969218" cy="4275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25F8D3-90EC-85AE-B58A-3CAA9C49C8B5}"/>
              </a:ext>
            </a:extLst>
          </p:cNvPr>
          <p:cNvSpPr txBox="1"/>
          <p:nvPr/>
        </p:nvSpPr>
        <p:spPr>
          <a:xfrm>
            <a:off x="7501639" y="3749013"/>
            <a:ext cx="121058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b="1" dirty="0" err="1"/>
              <a:t>blackswan</a:t>
            </a:r>
            <a:endParaRPr lang="ko-KR" altLang="en-US" sz="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C76CF-58C6-A1F0-C6E6-E7CD1E6D387D}"/>
              </a:ext>
            </a:extLst>
          </p:cNvPr>
          <p:cNvSpPr txBox="1"/>
          <p:nvPr/>
        </p:nvSpPr>
        <p:spPr>
          <a:xfrm>
            <a:off x="7501638" y="4033776"/>
            <a:ext cx="121058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***************</a:t>
            </a:r>
            <a:endParaRPr lang="ko-KR" altLang="en-US" sz="600" b="1" dirty="0"/>
          </a:p>
        </p:txBody>
      </p:sp>
      <p:pic>
        <p:nvPicPr>
          <p:cNvPr id="21" name="그래픽 20" descr="텔레비전 단색으로 채워진">
            <a:extLst>
              <a:ext uri="{FF2B5EF4-FFF2-40B4-BE49-F238E27FC236}">
                <a16:creationId xmlns:a16="http://schemas.microsoft.com/office/drawing/2014/main" id="{DCE2BC8B-DB41-C671-1872-5515C5B41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4404" y="725508"/>
            <a:ext cx="805845" cy="8058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38418CC-BBBD-8576-AD69-C59B40886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322" y="1857339"/>
            <a:ext cx="7969218" cy="4275153"/>
          </a:xfrm>
          <a:prstGeom prst="rect">
            <a:avLst/>
          </a:prstGeom>
        </p:spPr>
      </p:pic>
      <p:pic>
        <p:nvPicPr>
          <p:cNvPr id="25" name="그래픽 24" descr="커서 단색으로 채워진">
            <a:extLst>
              <a:ext uri="{FF2B5EF4-FFF2-40B4-BE49-F238E27FC236}">
                <a16:creationId xmlns:a16="http://schemas.microsoft.com/office/drawing/2014/main" id="{FA57C7CC-A056-373D-D78E-8D869C8B9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5365" y="6759748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25820D-2F1F-4179-AEAC-2C51A8DC1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2322" y="1857338"/>
            <a:ext cx="7969218" cy="425409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5A313B8-3959-B115-111B-BBFADED6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1126273"/>
            <a:ext cx="3195635" cy="538822"/>
          </a:xfrm>
        </p:spPr>
        <p:txBody>
          <a:bodyPr>
            <a:normAutofit/>
          </a:bodyPr>
          <a:lstStyle/>
          <a:p>
            <a:r>
              <a:rPr lang="en-US" altLang="ko-KR" sz="2600" b="1" spc="-300" dirty="0"/>
              <a:t>03. </a:t>
            </a:r>
            <a:r>
              <a:rPr lang="ko-KR" altLang="en-US" sz="2600" b="1" spc="-300" dirty="0"/>
              <a:t>진행상황 및 목표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85ECA6BE-29DF-C3DB-5D27-FD9D08D39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63" y="1956121"/>
            <a:ext cx="3509898" cy="4155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spc="-150" dirty="0"/>
              <a:t>지능형 </a:t>
            </a:r>
            <a:r>
              <a:rPr lang="en-US" altLang="ko-KR" sz="2100" b="1" spc="-150" dirty="0"/>
              <a:t>CCTV</a:t>
            </a:r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카카오톡 알림 시스템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/>
              <a:t>자율주행 </a:t>
            </a:r>
            <a:r>
              <a:rPr lang="ko-KR" altLang="en-US" sz="2100" b="1" dirty="0" err="1"/>
              <a:t>드론</a:t>
            </a:r>
            <a:r>
              <a:rPr lang="ko-KR" altLang="en-US" sz="2100" b="1" dirty="0"/>
              <a:t> 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 err="1"/>
              <a:t>실신자</a:t>
            </a:r>
            <a:r>
              <a:rPr lang="ko-KR" altLang="en-US" sz="2100" b="1" dirty="0"/>
              <a:t> 탐지 모델</a:t>
            </a:r>
            <a:endParaRPr lang="en-US" altLang="ko-KR" sz="2100" b="1" dirty="0"/>
          </a:p>
          <a:p>
            <a:pPr>
              <a:lnSpc>
                <a:spcPct val="150000"/>
              </a:lnSpc>
            </a:pPr>
            <a:r>
              <a:rPr lang="ko-KR" altLang="en-US" sz="2100" b="1" dirty="0">
                <a:solidFill>
                  <a:srgbClr val="3F5FFF"/>
                </a:solidFill>
              </a:rPr>
              <a:t>통합모니터링 웹페이지</a:t>
            </a:r>
            <a:endParaRPr lang="en-US" altLang="ko-KR" sz="2100" b="1" dirty="0">
              <a:solidFill>
                <a:srgbClr val="3F5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9DC4C6-B312-BE4B-676B-B4B507793B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2916" y="3139609"/>
            <a:ext cx="7379691" cy="3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74 L 0.00065 -0.0074 C -0.00416 -0.04513 -0.00586 -0.06064 -0.01732 -0.11041 C -0.02773 -0.15532 -0.03906 -0.19976 -0.05247 -0.24236 C -0.06146 -0.27106 -0.07265 -0.29768 -0.08424 -0.32337 C -0.09388 -0.34513 -0.10469 -0.36527 -0.11601 -0.38425 C -0.13151 -0.41041 -0.15573 -0.43958 -0.17474 -0.45694 C -0.2013 -0.48101 -0.25794 -0.51805 -0.28151 -0.52777 L -0.31653 -0.54236 L -0.31979 -0.54513 " pathEditMode="relative" ptsTypes="AAAAAAAAAA">
                                      <p:cBhvr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EA643-BEF0-F81D-5D89-19423B9F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AAE99-DBFB-582A-F66C-0D75CD1AB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4123" y="334648"/>
            <a:ext cx="3500781" cy="58118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추진 배경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필요성  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프로세스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세부기능 및 개발 담당자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웹캠</a:t>
            </a:r>
            <a:r>
              <a:rPr lang="en-US" altLang="ko-KR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스피커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카카오톡 알림 시스템 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실신자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탐지 분류 모델</a:t>
            </a:r>
            <a:r>
              <a:rPr lang="en-US" altLang="ko-KR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무인 운용 </a:t>
            </a: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GUI 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</a:t>
            </a:r>
            <a:r>
              <a:rPr lang="en-US" altLang="ko-KR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</a:t>
            </a:r>
          </a:p>
          <a:p>
            <a:pPr lvl="1">
              <a:lnSpc>
                <a:spcPct val="150000"/>
              </a:lnSpc>
            </a:pP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814AC2C-DA61-53BE-A951-263D4887ACF4}"/>
              </a:ext>
            </a:extLst>
          </p:cNvPr>
          <p:cNvSpPr txBox="1">
            <a:spLocks/>
          </p:cNvSpPr>
          <p:nvPr/>
        </p:nvSpPr>
        <p:spPr>
          <a:xfrm>
            <a:off x="8287626" y="334648"/>
            <a:ext cx="3717908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문체부 제목 돋음체" panose="020B0609000101010101" pitchFamily="49" charset="-127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arenR"/>
              <a:defRPr sz="2400" kern="1200">
                <a:solidFill>
                  <a:schemeClr val="tx1"/>
                </a:solidFill>
                <a:latin typeface="+mn-lt"/>
                <a:ea typeface="문체부 제목 돋음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문체부 제목 돋음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문체부 제목 돋음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문체부 제목 돋음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+mj-lt"/>
              <a:buNone/>
            </a:pP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 startAt="3"/>
            </a:pP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진행상황 및 목표</a:t>
            </a:r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지능형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CCTV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카카오톡 알림 시스템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자율주행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드론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실신자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탐지 모델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통합모니터링 웹페이지</a:t>
            </a: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목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웹캠</a:t>
            </a:r>
            <a:r>
              <a:rPr lang="en-US" altLang="ko-KR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스피커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카카오톡 알림 시스템 </a:t>
            </a:r>
            <a:endParaRPr lang="en-US" altLang="ko-KR" sz="1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실신자</a:t>
            </a:r>
            <a:r>
              <a:rPr lang="ko-KR" altLang="en-US" sz="1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탐지 분류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61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7E83-AC6B-04FD-0206-C0CC9B4C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125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7E83-AC6B-04FD-0206-C0CC9B4C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691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/>
              <a:t>01</a:t>
            </a:r>
            <a:br>
              <a:rPr lang="en-US" altLang="ko-KR" b="1"/>
            </a:br>
            <a:r>
              <a:rPr lang="ko-KR" altLang="en-US" sz="5400" b="1"/>
              <a:t>프로젝트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172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프로젝트 추진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216F5-5BF2-1E97-BF5C-4934D4EEE7F4}"/>
              </a:ext>
            </a:extLst>
          </p:cNvPr>
          <p:cNvSpPr txBox="1"/>
          <p:nvPr/>
        </p:nvSpPr>
        <p:spPr>
          <a:xfrm>
            <a:off x="-2383572" y="2475425"/>
            <a:ext cx="609414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돋움"/>
              <a:ea typeface="한컴돋움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574F5D8-29AB-4DD4-4398-A02E06408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661540"/>
              </p:ext>
            </p:extLst>
          </p:nvPr>
        </p:nvGraphicFramePr>
        <p:xfrm>
          <a:off x="838200" y="2227948"/>
          <a:ext cx="10359483" cy="4016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886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프로젝트 필요성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216F5-5BF2-1E97-BF5C-4934D4EEE7F4}"/>
              </a:ext>
            </a:extLst>
          </p:cNvPr>
          <p:cNvSpPr txBox="1"/>
          <p:nvPr/>
        </p:nvSpPr>
        <p:spPr>
          <a:xfrm>
            <a:off x="-2383572" y="2475425"/>
            <a:ext cx="6094140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돋움"/>
              <a:ea typeface="한컴돋움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574F5D8-29AB-4DD4-4398-A02E06408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964584"/>
              </p:ext>
            </p:extLst>
          </p:nvPr>
        </p:nvGraphicFramePr>
        <p:xfrm>
          <a:off x="0" y="2082982"/>
          <a:ext cx="11731083" cy="4016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98D6B6-F735-9877-235C-8ED70CA60D07}"/>
              </a:ext>
            </a:extLst>
          </p:cNvPr>
          <p:cNvSpPr txBox="1"/>
          <p:nvPr/>
        </p:nvSpPr>
        <p:spPr>
          <a:xfrm>
            <a:off x="138460" y="2707173"/>
            <a:ext cx="131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컴돋움"/>
                <a:ea typeface="한컴돋움"/>
              </a:rPr>
              <a:t>기술적</a:t>
            </a:r>
            <a:r>
              <a:rPr lang="ko-KR" altLang="en-US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58E9-C610-C845-726D-AD1F3B342D50}"/>
              </a:ext>
            </a:extLst>
          </p:cNvPr>
          <p:cNvSpPr txBox="1"/>
          <p:nvPr/>
        </p:nvSpPr>
        <p:spPr>
          <a:xfrm>
            <a:off x="418172" y="3817475"/>
            <a:ext cx="1313986" cy="47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dirty="0">
                <a:solidFill>
                  <a:srgbClr val="000000"/>
                </a:solidFill>
                <a:latin typeface="한컴돋움"/>
              </a:rPr>
              <a:t>사회적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DB26A-DE7D-36CC-253B-BDC982B69522}"/>
              </a:ext>
            </a:extLst>
          </p:cNvPr>
          <p:cNvSpPr txBox="1"/>
          <p:nvPr/>
        </p:nvSpPr>
        <p:spPr>
          <a:xfrm>
            <a:off x="136603" y="5120222"/>
            <a:ext cx="131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경제적 </a:t>
            </a:r>
          </a:p>
        </p:txBody>
      </p:sp>
    </p:spTree>
    <p:extLst>
      <p:ext uri="{BB962C8B-B14F-4D97-AF65-F5344CB8AC3E}">
        <p14:creationId xmlns:p14="http://schemas.microsoft.com/office/powerpoint/2010/main" val="118711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CF3155E-9964-B00A-5010-F51AFC8A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80" y="1539874"/>
            <a:ext cx="4874419" cy="48650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1C85281-2C97-401D-B31D-4954686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명세서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3F645E5-034B-58EC-4446-32A803274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9874"/>
            <a:ext cx="5641181" cy="4865036"/>
          </a:xfrm>
        </p:spPr>
      </p:pic>
    </p:spTree>
    <p:extLst>
      <p:ext uri="{BB962C8B-B14F-4D97-AF65-F5344CB8AC3E}">
        <p14:creationId xmlns:p14="http://schemas.microsoft.com/office/powerpoint/2010/main" val="246589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6" descr="보안 카메라 단색으로 채워진">
            <a:extLst>
              <a:ext uri="{FF2B5EF4-FFF2-40B4-BE49-F238E27FC236}">
                <a16:creationId xmlns:a16="http://schemas.microsoft.com/office/drawing/2014/main" id="{533CDC6B-D975-F3C9-A82E-49BC17945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1727" y="1598480"/>
            <a:ext cx="1786596" cy="1786596"/>
          </a:xfrm>
          <a:prstGeom prst="rect">
            <a:avLst/>
          </a:prstGeom>
        </p:spPr>
      </p:pic>
      <p:pic>
        <p:nvPicPr>
          <p:cNvPr id="8" name="그래픽 7" descr="남자 단색으로 채워진">
            <a:extLst>
              <a:ext uri="{FF2B5EF4-FFF2-40B4-BE49-F238E27FC236}">
                <a16:creationId xmlns:a16="http://schemas.microsoft.com/office/drawing/2014/main" id="{62692F02-78B4-D4A5-E743-A20866CC7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056" y="3913218"/>
            <a:ext cx="2419099" cy="2419099"/>
          </a:xfrm>
          <a:prstGeom prst="rect">
            <a:avLst/>
          </a:prstGeom>
        </p:spPr>
      </p:pic>
      <p:pic>
        <p:nvPicPr>
          <p:cNvPr id="9" name="그래픽 8" descr="경고 단색으로 채워진">
            <a:extLst>
              <a:ext uri="{FF2B5EF4-FFF2-40B4-BE49-F238E27FC236}">
                <a16:creationId xmlns:a16="http://schemas.microsoft.com/office/drawing/2014/main" id="{E46E3D38-8ECD-70DC-3097-EC73941DCD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1855" y="1737369"/>
            <a:ext cx="914401" cy="914401"/>
          </a:xfrm>
          <a:prstGeom prst="rect">
            <a:avLst/>
          </a:prstGeom>
        </p:spPr>
      </p:pic>
      <p:pic>
        <p:nvPicPr>
          <p:cNvPr id="10" name="그래픽 9" descr="스마트폰 단색으로 채워진">
            <a:extLst>
              <a:ext uri="{FF2B5EF4-FFF2-40B4-BE49-F238E27FC236}">
                <a16:creationId xmlns:a16="http://schemas.microsoft.com/office/drawing/2014/main" id="{29180269-C020-403A-8F96-7E05305FAF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6534" y="4610325"/>
            <a:ext cx="735908" cy="7359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0363C3-F8DA-B495-0BE4-A08044000142}"/>
              </a:ext>
            </a:extLst>
          </p:cNvPr>
          <p:cNvGrpSpPr/>
          <p:nvPr/>
        </p:nvGrpSpPr>
        <p:grpSpPr>
          <a:xfrm>
            <a:off x="6625774" y="3913218"/>
            <a:ext cx="2419099" cy="2708074"/>
            <a:chOff x="9555846" y="3603828"/>
            <a:chExt cx="2419099" cy="2708074"/>
          </a:xfrm>
        </p:grpSpPr>
        <p:pic>
          <p:nvPicPr>
            <p:cNvPr id="12" name="그래픽 11" descr="남자 단색으로 채워진">
              <a:extLst>
                <a:ext uri="{FF2B5EF4-FFF2-40B4-BE49-F238E27FC236}">
                  <a16:creationId xmlns:a16="http://schemas.microsoft.com/office/drawing/2014/main" id="{99F628DE-8C43-2045-2622-CEBB8E691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5846" y="3603828"/>
              <a:ext cx="2419099" cy="2419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464D70-C13D-4AA2-99B0-ABC1A03D5B86}"/>
                </a:ext>
              </a:extLst>
            </p:cNvPr>
            <p:cNvSpPr txBox="1"/>
            <p:nvPr/>
          </p:nvSpPr>
          <p:spPr>
            <a:xfrm>
              <a:off x="10318355" y="5942570"/>
              <a:ext cx="894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문체부 제목 돋음체" panose="020B0609000101010101" pitchFamily="49" charset="-127"/>
                </a:rPr>
                <a:t>관리자</a:t>
              </a:r>
            </a:p>
          </p:txBody>
        </p:sp>
      </p:grpSp>
      <p:pic>
        <p:nvPicPr>
          <p:cNvPr id="14" name="그래픽 13" descr="확성시1 단색으로 채워진">
            <a:extLst>
              <a:ext uri="{FF2B5EF4-FFF2-40B4-BE49-F238E27FC236}">
                <a16:creationId xmlns:a16="http://schemas.microsoft.com/office/drawing/2014/main" id="{9C8C64E0-ED5F-1875-C934-841B9129BD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07825" y="2623969"/>
            <a:ext cx="914400" cy="914400"/>
          </a:xfrm>
          <a:prstGeom prst="rect">
            <a:avLst/>
          </a:prstGeom>
        </p:spPr>
      </p:pic>
      <p:pic>
        <p:nvPicPr>
          <p:cNvPr id="15" name="그래픽 14" descr="CPR 단색으로 채워진">
            <a:extLst>
              <a:ext uri="{FF2B5EF4-FFF2-40B4-BE49-F238E27FC236}">
                <a16:creationId xmlns:a16="http://schemas.microsoft.com/office/drawing/2014/main" id="{B90281DB-F997-3CB4-8772-3A523C5B1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77266" y="3891000"/>
            <a:ext cx="2419098" cy="2419098"/>
          </a:xfrm>
          <a:prstGeom prst="rect">
            <a:avLst/>
          </a:prstGeom>
        </p:spPr>
      </p:pic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5D870B88-5F54-A1B7-9CFE-D8FE7E323561}"/>
              </a:ext>
            </a:extLst>
          </p:cNvPr>
          <p:cNvSpPr txBox="1">
            <a:spLocks/>
          </p:cNvSpPr>
          <p:nvPr/>
        </p:nvSpPr>
        <p:spPr>
          <a:xfrm>
            <a:off x="867033" y="703681"/>
            <a:ext cx="7349501" cy="77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b="1" dirty="0"/>
              <a:t>시나리오 </a:t>
            </a:r>
          </a:p>
        </p:txBody>
      </p:sp>
      <p:pic>
        <p:nvPicPr>
          <p:cNvPr id="19" name="그래픽 18" descr="쿼드콥터 단색으로 채워진">
            <a:extLst>
              <a:ext uri="{FF2B5EF4-FFF2-40B4-BE49-F238E27FC236}">
                <a16:creationId xmlns:a16="http://schemas.microsoft.com/office/drawing/2014/main" id="{EE5662D2-D577-487D-FBB7-FF8917DD8F0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28802" y="4145817"/>
            <a:ext cx="914400" cy="1039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748C63-CD79-15C0-C5F2-91D07C6FAE8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77" y="4841438"/>
            <a:ext cx="504795" cy="5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28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949 L -0.00078 0.00972 C 0.00299 0.00856 0.0069 0.00764 0.01081 0.00648 C 0.01471 0.00532 0.01849 0.00301 0.02253 0.00208 C 0.02604 0.00115 0.02969 0.00115 0.03333 0.00069 C 0.05104 0.00115 0.06888 0.00069 0.08659 0.00208 C 0.13255 0.00555 0.13919 0.00787 0.17669 0.01551 C 0.18216 0.01828 0.18776 0.02176 0.19336 0.0243 C 0.22656 0.03958 0.2362 0.0375 0.27578 0.06435 C 0.28385 0.06967 0.2918 0.07546 0.3 0.08055 C 0.31042 0.08703 0.33958 0.10092 0.35495 0.11458 C 0.37031 0.12824 0.37669 0.13541 0.38997 0.14884 C 0.3944 0.15324 0.39909 0.15694 0.40325 0.16203 L 0.42253 0.18588 C 0.4556 0.22778 0.41693 0.1794 0.44492 0.21551 C 0.44857 0.2199 0.45234 0.22384 0.45573 0.2287 C 0.46602 0.24328 0.46315 0.23703 0.47083 0.25694 C 0.47474 0.26713 0.48242 0.28796 0.48242 0.28819 C 0.48672 0.31319 0.48255 0.29305 0.48906 0.31458 C 0.49115 0.32153 0.49297 0.32847 0.49492 0.33541 C 0.49583 0.33842 0.49622 0.34166 0.4974 0.34421 L 0.50156 0.35324 C 0.50221 0.35555 0.50286 0.3581 0.50325 0.36065 C 0.50378 0.36389 0.50352 0.36759 0.50417 0.37106 C 0.50781 0.39236 0.5056 0.37153 0.50742 0.38426 C 0.50755 0.38472 0.50742 0.38518 0.50742 0.38588 " pathEditMode="relative" rAng="0" ptsTypes="AAAAAAAAAAAAAAAAAAAAAAAA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48 -0.02662 -0.00235 -0.0544 -0.00743 -0.07963 C -0.01862 -0.13704 -0.04974 -0.23264 -0.06862 -0.28611 C -0.07513 -0.30463 -0.1073 -0.39954 -0.12631 -0.42917 C -0.12956 -0.43426 -0.13412 -0.43657 -0.13816 -0.43889 C -0.14402 -0.44236 -0.15326 -0.44282 -0.15925 -0.44375 C -0.17188 -0.44606 -0.17553 -0.44722 -0.18763 -0.45023 C -0.19831 -0.4493 -0.20899 -0.4493 -0.21967 -0.44699 C -0.22188 -0.44653 -0.22396 -0.44398 -0.22605 -0.44213 C -0.23438 -0.43518 -0.23685 -0.4331 -0.24428 -0.42268 C -0.25222 -0.41157 -0.25678 -0.40509 -0.26263 -0.3919 C -0.26576 -0.38449 -0.26875 -0.37662 -0.27175 -0.36898 C -0.27553 -0.35949 -0.28073 -0.34722 -0.2836 -0.33657 C -0.29167 -0.30787 -0.28881 -0.31412 -0.29467 -0.28449 C -0.29779 -0.26829 -0.30144 -0.25208 -0.30469 -0.23588 C -0.31185 -0.20046 -0.30951 -0.21273 -0.31563 -0.17245 C -0.3181 -0.13657 -0.32006 -0.11736 -0.31928 -0.07963 C -0.31875 -0.05092 -0.31693 -0.02222 -0.31563 0.00648 C -0.31654 0.03519 -0.3168 0.06389 -0.31836 0.09259 C -0.31862 0.09676 -0.31954 0.10093 -0.3211 0.10394 C -0.32435 0.10996 -0.32852 0.11366 -0.33217 0.11852 C -0.3362 0.12408 -0.33659 0.12408 -0.34037 0.13148 C -0.34141 0.13357 -0.34193 0.13634 -0.3431 0.13796 C -0.34415 0.13958 -0.34558 0.14028 -0.34675 0.14144 C -0.34896 0.1375 -0.35144 0.13426 -0.35313 0.12986 C -0.35625 0.12222 -0.36146 0.10556 -0.36146 0.10556 C -0.36263 0.09861 -0.36407 0.09167 -0.36511 0.08449 C -0.36563 0.08009 -0.36563 0.0757 -0.36602 0.07153 C -0.36628 0.06875 -0.36667 0.06597 -0.36693 0.0632 C -0.36758 0.05671 -0.36745 0.05 -0.36875 0.04375 C -0.36941 0.04051 -0.37123 0.03843 -0.3724 0.03565 C -0.38034 0.01505 -0.37396 0.03033 -0.37969 0.01296 C -0.38204 0.00579 -0.38698 -0.00833 -0.38698 -0.00833 C -0.38816 -0.0162 -0.3879 -0.0125 -0.3879 -0.01967 " pathEditMode="relative" ptsTypes="AAAAAAAAAAAAAAAAAAAAAAAAAAAAAA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48 -0.02662 -0.00235 -0.0544 -0.00743 -0.07963 C -0.01862 -0.13704 -0.04974 -0.23264 -0.06862 -0.28611 C -0.07513 -0.30463 -0.1073 -0.39954 -0.12631 -0.42917 C -0.12956 -0.43426 -0.13412 -0.43657 -0.13816 -0.43889 C -0.14402 -0.44236 -0.15326 -0.44282 -0.15925 -0.44375 C -0.17188 -0.44606 -0.17553 -0.44722 -0.18763 -0.45023 C -0.19831 -0.4493 -0.20899 -0.4493 -0.21967 -0.44699 C -0.22188 -0.44653 -0.22396 -0.44398 -0.22605 -0.44213 C -0.23438 -0.43518 -0.23685 -0.4331 -0.24428 -0.42268 C -0.25222 -0.41157 -0.25678 -0.40509 -0.26263 -0.3919 C -0.26576 -0.38449 -0.26875 -0.37662 -0.27175 -0.36898 C -0.27553 -0.35949 -0.28073 -0.34722 -0.2836 -0.33657 C -0.29167 -0.30787 -0.28881 -0.31412 -0.29467 -0.28449 C -0.29779 -0.26829 -0.30144 -0.25208 -0.30469 -0.23588 C -0.31185 -0.20046 -0.30951 -0.21273 -0.31563 -0.17245 C -0.3181 -0.13657 -0.32006 -0.11736 -0.31928 -0.07963 C -0.31875 -0.05092 -0.31693 -0.02222 -0.31563 0.00648 C -0.31654 0.03519 -0.3168 0.06389 -0.31836 0.09259 C -0.31862 0.09676 -0.31954 0.10093 -0.3211 0.10394 C -0.32435 0.10996 -0.32852 0.11366 -0.33217 0.11852 C -0.3362 0.12408 -0.33659 0.12408 -0.34037 0.13148 C -0.34141 0.13357 -0.34193 0.13634 -0.3431 0.13796 C -0.34415 0.13958 -0.34558 0.14028 -0.34675 0.14144 C -0.34896 0.1375 -0.35144 0.13426 -0.35313 0.12986 C -0.35625 0.12222 -0.36146 0.10556 -0.36146 0.10556 C -0.36263 0.09861 -0.36407 0.09167 -0.36511 0.08449 C -0.36563 0.08009 -0.36563 0.0757 -0.36602 0.07153 C -0.36628 0.06875 -0.36667 0.06597 -0.36693 0.0632 C -0.36758 0.05671 -0.36745 0.05 -0.36875 0.04375 C -0.36941 0.04051 -0.37123 0.03843 -0.3724 0.03565 C -0.38034 0.01505 -0.37396 0.03033 -0.37969 0.01296 C -0.38204 0.00579 -0.38698 -0.00833 -0.38698 -0.00833 C -0.38816 -0.0162 -0.3879 -0.0125 -0.3879 -0.01967 " pathEditMode="relative" ptsTypes="AAAAAAAAAAAAAAAAAAAAAAAAAAAAAAAAA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F09A5-AE66-8048-2F27-192E1929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6BAEBA0-74BA-F7B1-5428-2DCE81878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76" r="1176"/>
          <a:stretch>
            <a:fillRect/>
          </a:stretch>
        </p:blipFill>
        <p:spPr>
          <a:xfrm>
            <a:off x="2372609" y="1911350"/>
            <a:ext cx="7446782" cy="43513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930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85281-2C97-401D-B31D-4954686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명세서</a:t>
            </a:r>
            <a:r>
              <a:rPr lang="en-US" altLang="ko-KR" dirty="0"/>
              <a:t>(</a:t>
            </a:r>
            <a:r>
              <a:rPr lang="ko-KR" altLang="en-US" dirty="0" err="1"/>
              <a:t>비기능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1777C05-C2A3-40C3-9338-5881EDA03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813088"/>
              </p:ext>
            </p:extLst>
          </p:nvPr>
        </p:nvGraphicFramePr>
        <p:xfrm>
          <a:off x="838200" y="1720229"/>
          <a:ext cx="10515600" cy="5008648"/>
        </p:xfrm>
        <a:graphic>
          <a:graphicData uri="http://schemas.openxmlformats.org/drawingml/2006/table">
            <a:tbl>
              <a:tblPr/>
              <a:tblGrid>
                <a:gridCol w="2775152">
                  <a:extLst>
                    <a:ext uri="{9D8B030D-6E8A-4147-A177-3AD203B41FA5}">
                      <a16:colId xmlns:a16="http://schemas.microsoft.com/office/drawing/2014/main" val="4021289703"/>
                    </a:ext>
                  </a:extLst>
                </a:gridCol>
                <a:gridCol w="7740448">
                  <a:extLst>
                    <a:ext uri="{9D8B030D-6E8A-4147-A177-3AD203B41FA5}">
                      <a16:colId xmlns:a16="http://schemas.microsoft.com/office/drawing/2014/main" val="2065652143"/>
                    </a:ext>
                  </a:extLst>
                </a:gridCol>
              </a:tblGrid>
              <a:tr h="2695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비기능 요구사항명세서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74481"/>
                  </a:ext>
                </a:extLst>
              </a:tr>
              <a:tr h="5703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관제시스템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GUI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여러 사람이 한번에 접속 가능해야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CCTV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의 영상 딜레이는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초를 넘어서는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개가 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CCTV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를 스트리밍해도 트래픽이 초과 되면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87297"/>
                  </a:ext>
                </a:extLst>
              </a:tr>
              <a:tr h="7501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드론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드론은 출동 입력을 받은 뒤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초 이내에 반응하여 행동을 해야한다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드론은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5kg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의 무게를 들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드론은 미출동 상태에서는 배터리를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80%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이상을 충전한다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86174"/>
                  </a:ext>
                </a:extLst>
              </a:tr>
              <a:tr h="84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객체 탐지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및 분류 모델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객체 탐지 및 분류하는데 시간이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초를 넘어선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모델의 정확도는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90%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이상으로 높아야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스트리밍 영상을 초당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프레임을 받아와 모델에 넣어 분류 및 객체 탐지한다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33610"/>
                  </a:ext>
                </a:extLst>
              </a:tr>
              <a:tr h="12724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CCTV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동영상은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일이 지나면 자동으로 삭제된다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관제 서버로 넘겨주는 스트리밍 영상의 딜레이는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초가 넘어가면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여러 사람이 동시에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CCTV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에 접속해도 딜레이 없이 잘 송출되어야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영상은 초당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프레임 이상으로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494721"/>
                  </a:ext>
                </a:extLst>
              </a:tr>
              <a:tr h="10608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데이터베이스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여러 이벤트가 동시에 추가되어도 모든 이벤트가 빠짐 없이 들어와야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데이터베이스 읽기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쓰기 단계에서는 오손 읽기나 유령데이터 읽기 등이 일어나지 않도록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쿼리문을 실행하면 실행속도는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초 안에 이루어진다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51297" marR="51297" marT="14182" marB="141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38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783003"/>
      </p:ext>
    </p:extLst>
  </p:cSld>
  <p:clrMapOvr>
    <a:masterClrMapping/>
  </p:clrMapOvr>
</p:sld>
</file>

<file path=ppt/theme/theme1.xml><?xml version="1.0" encoding="utf-8"?>
<a:theme xmlns:a="http://schemas.openxmlformats.org/drawingml/2006/main" name="깔끔파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깔끔파랑" id="{C2E4807D-7B54-4A92-B9F7-3438A68252A7}" vid="{80202207-C389-4871-92EE-0055758E68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깔끔파랑</Template>
  <TotalTime>1048</TotalTime>
  <Words>768</Words>
  <Application>Microsoft Office PowerPoint</Application>
  <PresentationFormat>와이드스크린</PresentationFormat>
  <Paragraphs>189</Paragraphs>
  <Slides>21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HY견고딕</vt:lpstr>
      <vt:lpstr>고딕</vt:lpstr>
      <vt:lpstr>나눔고딕</vt:lpstr>
      <vt:lpstr>맑은 고딕</vt:lpstr>
      <vt:lpstr>한컴돋움</vt:lpstr>
      <vt:lpstr>함초롬바탕</vt:lpstr>
      <vt:lpstr>휴먼명조</vt:lpstr>
      <vt:lpstr>Arial</vt:lpstr>
      <vt:lpstr>Trebuchet MS</vt:lpstr>
      <vt:lpstr>Wingdings</vt:lpstr>
      <vt:lpstr>깔끔파랑</vt:lpstr>
      <vt:lpstr>딥러닝을 통한 영상기반 응급상황 탐지 및 대응 시스템</vt:lpstr>
      <vt:lpstr>목차</vt:lpstr>
      <vt:lpstr>01 프로젝트 </vt:lpstr>
      <vt:lpstr>프로젝트 추진 배경</vt:lpstr>
      <vt:lpstr>프로젝트 필요성</vt:lpstr>
      <vt:lpstr>요구사항 명세서(기능)</vt:lpstr>
      <vt:lpstr>PowerPoint 프레젠테이션</vt:lpstr>
      <vt:lpstr>시스템 구성도</vt:lpstr>
      <vt:lpstr>요구사항 명세서(비기능)</vt:lpstr>
      <vt:lpstr>세부기능 및 개발 담당자</vt:lpstr>
      <vt:lpstr>추진일정</vt:lpstr>
      <vt:lpstr>02 기대효과</vt:lpstr>
      <vt:lpstr>기대 효과</vt:lpstr>
      <vt:lpstr>03 진행상황 및 목표</vt:lpstr>
      <vt:lpstr>03. 진행상황 및 목표</vt:lpstr>
      <vt:lpstr>PowerPoint 프레젠테이션</vt:lpstr>
      <vt:lpstr>03. 진행상황 및 목표</vt:lpstr>
      <vt:lpstr>03. 진행상황 및 목표</vt:lpstr>
      <vt:lpstr>03. 진행상황 및 목표</vt:lpstr>
      <vt:lpstr>Q&amp;A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Emergency Detection Using Deep Learning</dc:title>
  <dc:creator>조찬우</dc:creator>
  <cp:lastModifiedBy>이민우</cp:lastModifiedBy>
  <cp:revision>115</cp:revision>
  <dcterms:created xsi:type="dcterms:W3CDTF">2022-10-05T05:55:48Z</dcterms:created>
  <dcterms:modified xsi:type="dcterms:W3CDTF">2023-03-22T07:41:59Z</dcterms:modified>
</cp:coreProperties>
</file>